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8"/>
  </p:notesMasterIdLst>
  <p:sldIdLst>
    <p:sldId id="258" r:id="rId3"/>
    <p:sldId id="319" r:id="rId4"/>
    <p:sldId id="277" r:id="rId5"/>
    <p:sldId id="272" r:id="rId6"/>
    <p:sldId id="271" r:id="rId7"/>
    <p:sldId id="303" r:id="rId9"/>
    <p:sldId id="279" r:id="rId10"/>
    <p:sldId id="282" r:id="rId11"/>
    <p:sldId id="292" r:id="rId12"/>
    <p:sldId id="285" r:id="rId13"/>
    <p:sldId id="304" r:id="rId14"/>
    <p:sldId id="283" r:id="rId15"/>
    <p:sldId id="293" r:id="rId16"/>
    <p:sldId id="286" r:id="rId17"/>
    <p:sldId id="305" r:id="rId18"/>
    <p:sldId id="306" r:id="rId19"/>
    <p:sldId id="288" r:id="rId20"/>
    <p:sldId id="291" r:id="rId21"/>
    <p:sldId id="301" r:id="rId22"/>
  </p:sldIdLst>
  <p:sldSz cx="12192000" cy="6858000"/>
  <p:notesSz cx="6858000" cy="9144000"/>
  <p:embeddedFontLst>
    <p:embeddedFont>
      <p:font typeface="JingDongLangZhengTi Regular" panose="02000500000000000000"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7"/>
    <p:restoredTop sz="96132"/>
  </p:normalViewPr>
  <p:slideViewPr>
    <p:cSldViewPr snapToGrid="0">
      <p:cViewPr varScale="1">
        <p:scale>
          <a:sx n="127" d="100"/>
          <a:sy n="127" d="100"/>
        </p:scale>
        <p:origin x="21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670F9-1C4F-854D-996E-01908A92FAFF}"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1D30F-3EF0-A541-96F8-9BE914012E1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0C582B4-71CF-479C-811E-4E7DD83A2CA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0C582B4-71CF-479C-811E-4E7DD83A2CA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930E4C95-A358-284D-8F09-FF821FF5438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22D7D77-AE33-A549-BDEB-BC08BB394A6B}"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930E4C95-A358-284D-8F09-FF821FF5438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22D7D77-AE33-A549-BDEB-BC08BB394A6B}"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930E4C95-A358-284D-8F09-FF821FF5438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22D7D77-AE33-A549-BDEB-BC08BB394A6B}"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3048" y="-1"/>
            <a:ext cx="12188952" cy="6859715"/>
          </a:xfrm>
          <a:prstGeom prst="rect">
            <a:avLst/>
          </a:prstGeom>
        </p:spPr>
      </p:pic>
      <p:sp>
        <p:nvSpPr>
          <p:cNvPr id="3" name="文本占位符 11"/>
          <p:cNvSpPr>
            <a:spLocks noGrp="1"/>
          </p:cNvSpPr>
          <p:nvPr>
            <p:ph type="body" sz="quarter" idx="10" hasCustomPrompt="1"/>
          </p:nvPr>
        </p:nvSpPr>
        <p:spPr>
          <a:xfrm>
            <a:off x="839789" y="1412875"/>
            <a:ext cx="7200000" cy="615553"/>
          </a:xfrm>
          <a:prstGeom prst="rect">
            <a:avLst/>
          </a:prstGeom>
        </p:spPr>
        <p:txBody>
          <a:bodyPr wrap="square" lIns="0" tIns="0" rIns="0" bIns="0">
            <a:spAutoFit/>
          </a:bodyPr>
          <a:lstStyle>
            <a:lvl1pPr marL="0" indent="0">
              <a:buNone/>
              <a:defRPr sz="4000" b="1">
                <a:solidFill>
                  <a:schemeClr val="bg1"/>
                </a:solidFill>
              </a:defRPr>
            </a:lvl1pPr>
          </a:lstStyle>
          <a:p>
            <a:pPr lvl="0"/>
            <a:r>
              <a:rPr lang="zh-CN" altLang="en-US" dirty="0"/>
              <a:t>主标题</a:t>
            </a:r>
            <a:endParaRPr lang="zh-CN" altLang="en-US" dirty="0"/>
          </a:p>
        </p:txBody>
      </p:sp>
      <p:sp>
        <p:nvSpPr>
          <p:cNvPr id="4" name="文本占位符 11"/>
          <p:cNvSpPr>
            <a:spLocks noGrp="1"/>
          </p:cNvSpPr>
          <p:nvPr>
            <p:ph type="body" sz="quarter" idx="11" hasCustomPrompt="1"/>
          </p:nvPr>
        </p:nvSpPr>
        <p:spPr>
          <a:xfrm>
            <a:off x="839788" y="2100428"/>
            <a:ext cx="7200000" cy="461665"/>
          </a:xfrm>
          <a:prstGeom prst="rect">
            <a:avLst/>
          </a:prstGeom>
        </p:spPr>
        <p:txBody>
          <a:bodyPr wrap="square" lIns="0" tIns="0" rIns="0" bIns="0">
            <a:spAutoFit/>
          </a:bodyPr>
          <a:lstStyle>
            <a:lvl1pPr marL="0" indent="0">
              <a:buNone/>
              <a:defRPr sz="3000" b="0">
                <a:solidFill>
                  <a:schemeClr val="bg1"/>
                </a:solidFill>
              </a:defRPr>
            </a:lvl1pPr>
          </a:lstStyle>
          <a:p>
            <a:pPr lvl="0"/>
            <a:r>
              <a:rPr lang="zh-CN" altLang="en-US" dirty="0"/>
              <a:t>副标题</a:t>
            </a:r>
            <a:endParaRPr lang="zh-CN" altLang="en-US" dirty="0"/>
          </a:p>
        </p:txBody>
      </p:sp>
      <p:sp>
        <p:nvSpPr>
          <p:cNvPr id="5" name="文本占位符 11"/>
          <p:cNvSpPr>
            <a:spLocks noGrp="1"/>
          </p:cNvSpPr>
          <p:nvPr>
            <p:ph type="body" sz="quarter" idx="12" hasCustomPrompt="1"/>
          </p:nvPr>
        </p:nvSpPr>
        <p:spPr>
          <a:xfrm>
            <a:off x="839789" y="4175125"/>
            <a:ext cx="7200000" cy="276999"/>
          </a:xfrm>
          <a:prstGeom prst="rect">
            <a:avLst/>
          </a:prstGeom>
        </p:spPr>
        <p:txBody>
          <a:bodyPr wrap="square" lIns="0" tIns="0" rIns="0" bIns="0">
            <a:spAutoFit/>
          </a:bodyPr>
          <a:lstStyle>
            <a:lvl1pPr marL="0" indent="0">
              <a:buNone/>
              <a:defRPr sz="1800" b="0">
                <a:solidFill>
                  <a:schemeClr val="bg1"/>
                </a:solidFill>
              </a:defRPr>
            </a:lvl1pPr>
          </a:lstStyle>
          <a:p>
            <a:pPr lvl="0"/>
            <a:r>
              <a:rPr lang="zh-CN" altLang="en-US" dirty="0"/>
              <a:t>姓名</a:t>
            </a:r>
            <a:endParaRPr lang="zh-CN" altLang="en-US" dirty="0"/>
          </a:p>
        </p:txBody>
      </p:sp>
      <p:sp>
        <p:nvSpPr>
          <p:cNvPr id="6" name="文本占位符 11"/>
          <p:cNvSpPr>
            <a:spLocks noGrp="1"/>
          </p:cNvSpPr>
          <p:nvPr>
            <p:ph type="body" sz="quarter" idx="13" hasCustomPrompt="1"/>
          </p:nvPr>
        </p:nvSpPr>
        <p:spPr>
          <a:xfrm>
            <a:off x="839789" y="4524124"/>
            <a:ext cx="7200000" cy="276999"/>
          </a:xfrm>
          <a:prstGeom prst="rect">
            <a:avLst/>
          </a:prstGeom>
        </p:spPr>
        <p:txBody>
          <a:bodyPr wrap="square" lIns="0" tIns="0" rIns="0" bIns="0">
            <a:spAutoFit/>
          </a:bodyPr>
          <a:lstStyle>
            <a:lvl1pPr marL="0" indent="0">
              <a:buNone/>
              <a:defRPr sz="1800" b="0">
                <a:solidFill>
                  <a:schemeClr val="bg1"/>
                </a:solidFill>
              </a:defRPr>
            </a:lvl1pPr>
          </a:lstStyle>
          <a:p>
            <a:pPr lvl="0"/>
            <a:r>
              <a:rPr lang="zh-CN" altLang="en-US" dirty="0"/>
              <a:t>日期</a:t>
            </a:r>
            <a:endParaRPr lang="zh-CN" alt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0700" y="381000"/>
            <a:ext cx="9537700" cy="338554"/>
          </a:xfrm>
        </p:spPr>
        <p:txBody>
          <a:bodyPr anchor="ctr"/>
          <a:lstStyle>
            <a:lvl1pPr>
              <a:defRPr sz="2200"/>
            </a:lvl1pPr>
          </a:lstStyle>
          <a:p>
            <a:r>
              <a:rPr lang="zh-CN" altLang="en-US" dirty="0"/>
              <a:t>添加标题</a:t>
            </a:r>
            <a:endParaRPr lang="zh-CN" altLang="en-US" dirty="0"/>
          </a:p>
        </p:txBody>
      </p:sp>
      <p:sp>
        <p:nvSpPr>
          <p:cNvPr id="3" name="矩形 2"/>
          <p:cNvSpPr/>
          <p:nvPr userDrawn="1"/>
        </p:nvSpPr>
        <p:spPr bwMode="gray">
          <a:xfrm>
            <a:off x="583300" y="1048400"/>
            <a:ext cx="11088000" cy="43200"/>
          </a:xfrm>
          <a:prstGeom prst="rect">
            <a:avLst/>
          </a:prstGeom>
          <a:gradFill>
            <a:gsLst>
              <a:gs pos="65000">
                <a:srgbClr val="E08080"/>
              </a:gs>
              <a:gs pos="0">
                <a:schemeClr val="bg1"/>
              </a:gs>
              <a:gs pos="100000">
                <a:schemeClr val="accent1"/>
              </a:gs>
            </a:gsLst>
            <a:lin ang="10800000" scaled="1"/>
          </a:gradFill>
          <a:ln w="19050" algn="ctr">
            <a:noFill/>
            <a:miter lim="800000"/>
          </a:ln>
        </p:spPr>
        <p:txBody>
          <a:bodyPr wrap="square" lIns="88900" tIns="88900" rIns="88900" bIns="88900" rtlCol="0" anchor="ctr"/>
          <a:lstStyle/>
          <a:p>
            <a:pPr algn="ctr">
              <a:lnSpc>
                <a:spcPct val="106000"/>
              </a:lnSpc>
              <a:buFont typeface="Wingdings 2" panose="05020102010507070707"/>
              <a:buNone/>
            </a:pPr>
            <a:endParaRPr lang="zh-CN" altLang="en-US" sz="1600" b="1" dirty="0">
              <a:solidFill>
                <a:schemeClr val="bg1"/>
              </a:solidFill>
            </a:endParaRPr>
          </a:p>
        </p:txBody>
      </p:sp>
      <p:sp>
        <p:nvSpPr>
          <p:cNvPr id="4" name="椭圆 3"/>
          <p:cNvSpPr/>
          <p:nvPr userDrawn="1"/>
        </p:nvSpPr>
        <p:spPr bwMode="gray">
          <a:xfrm>
            <a:off x="520700" y="1016000"/>
            <a:ext cx="108000" cy="108000"/>
          </a:xfrm>
          <a:prstGeom prst="ellipse">
            <a:avLst/>
          </a:prstGeom>
          <a:solidFill>
            <a:schemeClr val="accent1"/>
          </a:solidFill>
          <a:ln w="19050" algn="ctr">
            <a:noFill/>
            <a:miter lim="800000"/>
          </a:ln>
        </p:spPr>
        <p:txBody>
          <a:bodyPr wrap="square" lIns="88900" tIns="88900" rIns="88900" bIns="88900" rtlCol="0" anchor="ctr"/>
          <a:lstStyle/>
          <a:p>
            <a:pPr algn="ctr">
              <a:lnSpc>
                <a:spcPct val="106000"/>
              </a:lnSpc>
              <a:buFont typeface="Wingdings 2" panose="05020102010507070707"/>
              <a:buNone/>
            </a:pPr>
            <a:endParaRPr lang="zh-CN" altLang="en-US" sz="1600" b="1" dirty="0">
              <a:solidFill>
                <a:schemeClr val="bg1"/>
              </a:solidFill>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930E4C95-A358-284D-8F09-FF821FF5438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22D7D77-AE33-A549-BDEB-BC08BB394A6B}"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930E4C95-A358-284D-8F09-FF821FF5438B}"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22D7D77-AE33-A549-BDEB-BC08BB394A6B}"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930E4C95-A358-284D-8F09-FF821FF5438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22D7D77-AE33-A549-BDEB-BC08BB394A6B}"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930E4C95-A358-284D-8F09-FF821FF5438B}"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E22D7D77-AE33-A549-BDEB-BC08BB394A6B}"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930E4C95-A358-284D-8F09-FF821FF5438B}"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22D7D77-AE33-A549-BDEB-BC08BB394A6B}"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0E4C95-A358-284D-8F09-FF821FF5438B}"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E22D7D77-AE33-A549-BDEB-BC08BB394A6B}"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930E4C95-A358-284D-8F09-FF821FF5438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22D7D77-AE33-A549-BDEB-BC08BB394A6B}"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930E4C95-A358-284D-8F09-FF821FF5438B}"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22D7D77-AE33-A549-BDEB-BC08BB394A6B}"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0E4C95-A358-284D-8F09-FF821FF5438B}"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2D7D77-AE33-A549-BDEB-BC08BB394A6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bwMode="auto">
          <a:xfrm>
            <a:off x="839788" y="1265729"/>
            <a:ext cx="9574210" cy="1346200"/>
          </a:xfrm>
          <a:prstGeom prst="rect">
            <a:avLst/>
          </a:prstGeom>
        </p:spPr>
        <p:txBody>
          <a:bodyPr/>
          <a:lstStyle/>
          <a:p>
            <a:r>
              <a:rPr kumimoji="1" lang="en-US" altLang="zh-CN" sz="4800" b="0" dirty="0">
                <a:latin typeface="JingDongLangZhengTi Regular" panose="02000500000000000000" charset="-122"/>
                <a:ea typeface="JingDongLangZhengTi Regular" panose="02000500000000000000" charset="-122"/>
              </a:rPr>
              <a:t>SHAP</a:t>
            </a:r>
            <a:endParaRPr kumimoji="1" lang="en-US" altLang="zh-CN" sz="4800" b="0" dirty="0">
              <a:latin typeface="JingDongLangZhengTi Regular" panose="02000500000000000000" charset="-122"/>
              <a:ea typeface="JingDongLangZhengTi Regular" panose="02000500000000000000" charset="-122"/>
            </a:endParaRPr>
          </a:p>
          <a:p>
            <a:r>
              <a:rPr kumimoji="1" lang="en-US" altLang="zh-CN" b="0" dirty="0">
                <a:latin typeface="JingDongLangZhengTi Regular" panose="02000500000000000000" charset="-122"/>
                <a:ea typeface="JingDongLangZhengTi Regular" panose="02000500000000000000" charset="-122"/>
              </a:rPr>
              <a:t>SHapley Additive exPlanations</a:t>
            </a:r>
            <a:endParaRPr kumimoji="1" lang="en-US" altLang="zh-CN" b="0" dirty="0">
              <a:latin typeface="JingDongLangZhengTi Regular" panose="02000500000000000000" charset="-122"/>
              <a:ea typeface="JingDongLangZhengTi Regular" panose="02000500000000000000" charset="-122"/>
            </a:endParaRPr>
          </a:p>
        </p:txBody>
      </p:sp>
      <p:sp>
        <p:nvSpPr>
          <p:cNvPr id="4" name="文本占位符 3"/>
          <p:cNvSpPr>
            <a:spLocks noGrp="1"/>
          </p:cNvSpPr>
          <p:nvPr>
            <p:ph type="body" sz="quarter" idx="12"/>
          </p:nvPr>
        </p:nvSpPr>
        <p:spPr>
          <a:xfrm>
            <a:off x="839788" y="3649340"/>
            <a:ext cx="7200000" cy="1379855"/>
          </a:xfrm>
        </p:spPr>
        <p:txBody>
          <a:bodyPr/>
          <a:lstStyle/>
          <a:p>
            <a:r>
              <a:rPr lang="en-US" altLang="zh-CN" dirty="0">
                <a:latin typeface="JingDongLangZhengTi Regular" panose="02000500000000000000" charset="-122"/>
                <a:ea typeface="JingDongLangZhengTi Regular" panose="02000500000000000000" charset="-122"/>
                <a:cs typeface="JingDongLangZhengTi Regular" panose="02000500000000000000" charset="-122"/>
              </a:rPr>
              <a:t>ERP</a:t>
            </a:r>
            <a:r>
              <a:rPr lang="zh-CN" altLang="en-US" dirty="0">
                <a:latin typeface="JingDongLangZhengTi Regular" panose="02000500000000000000" charset="-122"/>
                <a:ea typeface="JingDongLangZhengTi Regular" panose="02000500000000000000" charset="-122"/>
                <a:cs typeface="JingDongLangZhengTi Regular" panose="02000500000000000000" charset="-122"/>
              </a:rPr>
              <a:t>：</a:t>
            </a:r>
            <a:r>
              <a:rPr lang="en-US" altLang="zh-CN" dirty="0">
                <a:latin typeface="JingDongLangZhengTi Regular" panose="02000500000000000000" charset="-122"/>
                <a:ea typeface="JingDongLangZhengTi Regular" panose="02000500000000000000" charset="-122"/>
                <a:cs typeface="JingDongLangZhengTi Regular" panose="02000500000000000000" charset="-122"/>
              </a:rPr>
              <a:t>baopanpan3</a:t>
            </a:r>
            <a:endParaRPr lang="en-US" altLang="zh-CN" dirty="0">
              <a:latin typeface="JingDongLangZhengTi Regular" panose="02000500000000000000" charset="-122"/>
              <a:ea typeface="JingDongLangZhengTi Regular" panose="02000500000000000000" charset="-122"/>
              <a:cs typeface="JingDongLangZhengTi Regular" panose="02000500000000000000" charset="-122"/>
            </a:endParaRPr>
          </a:p>
          <a:p>
            <a:r>
              <a:rPr lang="zh-CN" altLang="en-US" dirty="0">
                <a:latin typeface="JingDongLangZhengTi Regular" panose="02000500000000000000" charset="-122"/>
                <a:ea typeface="JingDongLangZhengTi Regular" panose="02000500000000000000" charset="-122"/>
                <a:cs typeface="JingDongLangZhengTi Regular" panose="02000500000000000000" charset="-122"/>
              </a:rPr>
              <a:t>姓名：包盼盼</a:t>
            </a:r>
            <a:endParaRPr lang="en-US" altLang="zh-CN" dirty="0">
              <a:latin typeface="JingDongLangZhengTi Regular" panose="02000500000000000000" charset="-122"/>
              <a:ea typeface="JingDongLangZhengTi Regular" panose="02000500000000000000" charset="-122"/>
              <a:cs typeface="JingDongLangZhengTi Regular" panose="02000500000000000000" charset="-122"/>
            </a:endParaRPr>
          </a:p>
          <a:p>
            <a:r>
              <a:rPr lang="zh-CN" altLang="en-US" dirty="0">
                <a:latin typeface="JingDongLangZhengTi Regular" panose="02000500000000000000" charset="-122"/>
                <a:ea typeface="JingDongLangZhengTi Regular" panose="02000500000000000000" charset="-122"/>
                <a:cs typeface="JingDongLangZhengTi Regular" panose="02000500000000000000" charset="-122"/>
              </a:rPr>
              <a:t>部门：算法应用部</a:t>
            </a:r>
            <a:endParaRPr lang="en-US" altLang="zh-CN" dirty="0">
              <a:latin typeface="JingDongLangZhengTi Regular" panose="02000500000000000000" charset="-122"/>
              <a:ea typeface="JingDongLangZhengTi Regular" panose="02000500000000000000" charset="-122"/>
              <a:cs typeface="JingDongLangZhengTi Regular" panose="02000500000000000000" charset="-122"/>
            </a:endParaRPr>
          </a:p>
          <a:p>
            <a:r>
              <a:rPr lang="zh-CN" altLang="en-US" dirty="0">
                <a:latin typeface="JingDongLangZhengTi Regular" panose="02000500000000000000" charset="-122"/>
                <a:ea typeface="JingDongLangZhengTi Regular" panose="02000500000000000000" charset="-122"/>
                <a:cs typeface="JingDongLangZhengTi Regular" panose="02000500000000000000" charset="-122"/>
              </a:rPr>
              <a:t>日期：</a:t>
            </a:r>
            <a:r>
              <a:rPr lang="en-US" altLang="zh-CN" dirty="0">
                <a:latin typeface="JingDongLangZhengTi Regular" panose="02000500000000000000" charset="-122"/>
                <a:ea typeface="JingDongLangZhengTi Regular" panose="02000500000000000000" charset="-122"/>
                <a:cs typeface="JingDongLangZhengTi Regular" panose="02000500000000000000" charset="-122"/>
              </a:rPr>
              <a:t>2023</a:t>
            </a:r>
            <a:r>
              <a:rPr lang="zh-CN" altLang="en-US" dirty="0">
                <a:latin typeface="JingDongLangZhengTi Regular" panose="02000500000000000000" charset="-122"/>
                <a:ea typeface="JingDongLangZhengTi Regular" panose="02000500000000000000" charset="-122"/>
                <a:cs typeface="JingDongLangZhengTi Regular" panose="02000500000000000000" charset="-122"/>
              </a:rPr>
              <a:t>年</a:t>
            </a:r>
            <a:r>
              <a:rPr lang="en-US" altLang="zh-CN" dirty="0">
                <a:latin typeface="JingDongLangZhengTi Regular" panose="02000500000000000000" charset="-122"/>
                <a:ea typeface="JingDongLangZhengTi Regular" panose="02000500000000000000" charset="-122"/>
                <a:cs typeface="JingDongLangZhengTi Regular" panose="02000500000000000000" charset="-122"/>
              </a:rPr>
              <a:t>07</a:t>
            </a:r>
            <a:r>
              <a:rPr lang="zh-CN" altLang="en-US" dirty="0">
                <a:latin typeface="JingDongLangZhengTi Regular" panose="02000500000000000000" charset="-122"/>
                <a:ea typeface="JingDongLangZhengTi Regular" panose="02000500000000000000" charset="-122"/>
                <a:cs typeface="JingDongLangZhengTi Regular" panose="02000500000000000000" charset="-122"/>
              </a:rPr>
              <a:t>月</a:t>
            </a:r>
            <a:r>
              <a:rPr lang="en-US" altLang="zh-CN" dirty="0">
                <a:latin typeface="JingDongLangZhengTi Regular" panose="02000500000000000000" charset="-122"/>
                <a:ea typeface="JingDongLangZhengTi Regular" panose="02000500000000000000" charset="-122"/>
                <a:cs typeface="JingDongLangZhengTi Regular" panose="02000500000000000000" charset="-122"/>
              </a:rPr>
              <a:t>04</a:t>
            </a:r>
            <a:r>
              <a:rPr lang="zh-CN" altLang="en-US" dirty="0">
                <a:latin typeface="JingDongLangZhengTi Regular" panose="02000500000000000000" charset="-122"/>
                <a:ea typeface="JingDongLangZhengTi Regular" panose="02000500000000000000" charset="-122"/>
                <a:cs typeface="JingDongLangZhengTi Regular" panose="02000500000000000000" charset="-122"/>
              </a:rPr>
              <a:t>日</a:t>
            </a:r>
            <a:endParaRPr lang="zh-CN" altLang="en-US" dirty="0">
              <a:latin typeface="JingDongLangZhengTi Regular" panose="02000500000000000000" charset="-122"/>
              <a:ea typeface="JingDongLangZhengTi Regular" panose="02000500000000000000" charset="-122"/>
              <a:cs typeface="JingDongLangZhengTi Regular" panose="02000500000000000000" charset="-122"/>
            </a:endParaRPr>
          </a:p>
        </p:txBody>
      </p:sp>
      <p:pic>
        <p:nvPicPr>
          <p:cNvPr id="5" name="图片 4"/>
          <p:cNvPicPr>
            <a:picLocks noChangeAspect="1"/>
          </p:cNvPicPr>
          <p:nvPr/>
        </p:nvPicPr>
        <p:blipFill>
          <a:blip r:embed="rId1"/>
          <a:stretch>
            <a:fillRect/>
          </a:stretch>
        </p:blipFill>
        <p:spPr>
          <a:xfrm>
            <a:off x="10248900" y="5920408"/>
            <a:ext cx="1752600" cy="76200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的部分图形</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展示</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847090" y="1182370"/>
            <a:ext cx="10497185" cy="645160"/>
          </a:xfrm>
          <a:prstGeom prst="rect">
            <a:avLst/>
          </a:prstGeom>
          <a:noFill/>
        </p:spPr>
        <p:txBody>
          <a:bodyPr wrap="square" rtlCol="0">
            <a:spAutoFit/>
          </a:bodyPr>
          <a:lstStyle/>
          <a:p>
            <a:r>
              <a:rPr lang="zh-CN"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总体特征图，针对整体特征重要性进行可视化展示</a:t>
            </a:r>
            <a:endParaRPr lang="zh-CN"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shap.summary_plot(shap_values, X)</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pic>
        <p:nvPicPr>
          <p:cNvPr id="4" name="图片 3"/>
          <p:cNvPicPr>
            <a:picLocks noChangeAspect="1"/>
          </p:cNvPicPr>
          <p:nvPr/>
        </p:nvPicPr>
        <p:blipFill>
          <a:blip r:embed="rId1"/>
          <a:stretch>
            <a:fillRect/>
          </a:stretch>
        </p:blipFill>
        <p:spPr>
          <a:xfrm>
            <a:off x="520700" y="1840230"/>
            <a:ext cx="7397750" cy="4124325"/>
          </a:xfrm>
          <a:prstGeom prst="rect">
            <a:avLst/>
          </a:prstGeom>
        </p:spPr>
      </p:pic>
      <p:sp>
        <p:nvSpPr>
          <p:cNvPr id="6" name="文本框 5"/>
          <p:cNvSpPr txBox="1"/>
          <p:nvPr/>
        </p:nvSpPr>
        <p:spPr>
          <a:xfrm>
            <a:off x="8067040" y="2146300"/>
            <a:ext cx="3834130" cy="1753235"/>
          </a:xfrm>
          <a:prstGeom prst="rect">
            <a:avLst/>
          </a:prstGeom>
          <a:noFill/>
        </p:spPr>
        <p:txBody>
          <a:bodyPr wrap="square" rtlCol="0">
            <a:spAutoFit/>
          </a:bodyPr>
          <a:p>
            <a:pPr algn="l"/>
            <a:r>
              <a:rPr lang="zh-CN" altLang="en-US">
                <a:latin typeface="JingDongLangZhengTi Regular" panose="02000500000000000000" charset="-122"/>
                <a:ea typeface="JingDongLangZhengTi Regular" panose="02000500000000000000" charset="-122"/>
                <a:cs typeface="JingDongLangZhengTi Regular" panose="02000500000000000000" charset="-122"/>
              </a:rPr>
              <a:t>每一行代表一个特征，横坐标为SHAP值。</a:t>
            </a:r>
            <a:endParaRPr lang="zh-CN" altLang="en-US">
              <a:latin typeface="JingDongLangZhengTi Regular" panose="02000500000000000000" charset="-122"/>
              <a:ea typeface="JingDongLangZhengTi Regular" panose="02000500000000000000" charset="-122"/>
              <a:cs typeface="JingDongLangZhengTi Regular" panose="02000500000000000000" charset="-122"/>
            </a:endParaRPr>
          </a:p>
          <a:p>
            <a:pPr algn="l"/>
            <a:r>
              <a:rPr lang="zh-CN" altLang="en-US">
                <a:latin typeface="JingDongLangZhengTi Regular" panose="02000500000000000000" charset="-122"/>
                <a:ea typeface="JingDongLangZhengTi Regular" panose="02000500000000000000" charset="-122"/>
                <a:cs typeface="JingDongLangZhengTi Regular" panose="02000500000000000000" charset="-122"/>
              </a:rPr>
              <a:t>一个点代表一个样本，颜色表示特征值(红色高，蓝色低)。</a:t>
            </a:r>
            <a:endParaRPr lang="zh-CN" altLang="en-US">
              <a:latin typeface="JingDongLangZhengTi Regular" panose="02000500000000000000" charset="-122"/>
              <a:ea typeface="JingDongLangZhengTi Regular" panose="02000500000000000000" charset="-122"/>
              <a:cs typeface="JingDongLangZhengTi Regular" panose="02000500000000000000" charset="-122"/>
            </a:endParaRPr>
          </a:p>
          <a:p>
            <a:pPr algn="l"/>
            <a:r>
              <a:rPr lang="zh-CN" altLang="en-US">
                <a:latin typeface="JingDongLangZhengTi Regular" panose="02000500000000000000" charset="-122"/>
                <a:ea typeface="JingDongLangZhengTi Regular" panose="02000500000000000000" charset="-122"/>
                <a:cs typeface="JingDongLangZhengTi Regular" panose="02000500000000000000" charset="-122"/>
              </a:rPr>
              <a:t>比如，这张图表明LSTAT特征较高的取值会降低预测的房价</a:t>
            </a:r>
            <a:endParaRPr lang="zh-CN" altLang="en-US">
              <a:latin typeface="JingDongLangZhengTi Regular" panose="02000500000000000000" charset="-122"/>
              <a:ea typeface="JingDongLangZhengTi Regular" panose="02000500000000000000" charset="-122"/>
              <a:cs typeface="JingDongLangZhengTi Regular" panose="02000500000000000000" charset="-122"/>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的部分图形</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展示</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628015" y="1195070"/>
            <a:ext cx="10497185" cy="368300"/>
          </a:xfrm>
          <a:prstGeom prst="rect">
            <a:avLst/>
          </a:prstGeom>
          <a:noFill/>
        </p:spPr>
        <p:txBody>
          <a:bodyPr wrap="square" rtlCol="0">
            <a:spAutoFit/>
          </a:bodyPr>
          <a:lstStyle/>
          <a:p>
            <a:r>
              <a:rPr lang="zh-CN"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总体特征图，针对整体特征重要性进行可视化展示</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6" name="文本框 5"/>
          <p:cNvSpPr txBox="1"/>
          <p:nvPr/>
        </p:nvSpPr>
        <p:spPr>
          <a:xfrm>
            <a:off x="6927215" y="2498725"/>
            <a:ext cx="4890135" cy="922020"/>
          </a:xfrm>
          <a:prstGeom prst="rect">
            <a:avLst/>
          </a:prstGeom>
          <a:noFill/>
        </p:spPr>
        <p:txBody>
          <a:bodyPr wrap="square" rtlCol="0">
            <a:spAutoFit/>
          </a:bodyPr>
          <a:p>
            <a:pPr algn="l"/>
            <a:r>
              <a:rPr lang="zh-CN" altLang="en-US">
                <a:latin typeface="JingDongLangZhengTi Regular" panose="02000500000000000000" charset="-122"/>
                <a:ea typeface="JingDongLangZhengTi Regular" panose="02000500000000000000" charset="-122"/>
                <a:cs typeface="JingDongLangZhengTi Regular" panose="02000500000000000000" charset="-122"/>
              </a:rPr>
              <a:t>interaction value是将SHAP值推广到更高阶交互的一种方法。</a:t>
            </a:r>
            <a:endParaRPr lang="zh-CN" altLang="en-US">
              <a:latin typeface="JingDongLangZhengTi Regular" panose="02000500000000000000" charset="-122"/>
              <a:ea typeface="JingDongLangZhengTi Regular" panose="02000500000000000000" charset="-122"/>
              <a:cs typeface="JingDongLangZhengTi Regular" panose="02000500000000000000" charset="-122"/>
            </a:endParaRPr>
          </a:p>
          <a:p>
            <a:pPr algn="l"/>
            <a:endParaRPr lang="zh-CN" altLang="en-US">
              <a:latin typeface="JingDongLangZhengTi Regular" panose="02000500000000000000" charset="-122"/>
              <a:ea typeface="JingDongLangZhengTi Regular" panose="02000500000000000000" charset="-122"/>
              <a:cs typeface="JingDongLangZhengTi Regular" panose="02000500000000000000" charset="-122"/>
              <a:sym typeface="+mn-ea"/>
            </a:endParaRPr>
          </a:p>
        </p:txBody>
      </p:sp>
      <p:pic>
        <p:nvPicPr>
          <p:cNvPr id="5" name="图片 4"/>
          <p:cNvPicPr>
            <a:picLocks noChangeAspect="1"/>
          </p:cNvPicPr>
          <p:nvPr/>
        </p:nvPicPr>
        <p:blipFill>
          <a:blip r:embed="rId1"/>
          <a:stretch>
            <a:fillRect/>
          </a:stretch>
        </p:blipFill>
        <p:spPr>
          <a:xfrm>
            <a:off x="628015" y="1647825"/>
            <a:ext cx="6102985" cy="3597910"/>
          </a:xfrm>
          <a:prstGeom prst="rect">
            <a:avLst/>
          </a:prstGeom>
        </p:spPr>
      </p:pic>
      <p:pic>
        <p:nvPicPr>
          <p:cNvPr id="7" name="图片 6"/>
          <p:cNvPicPr>
            <a:picLocks noChangeAspect="1"/>
          </p:cNvPicPr>
          <p:nvPr/>
        </p:nvPicPr>
        <p:blipFill>
          <a:blip r:embed="rId2"/>
          <a:stretch>
            <a:fillRect/>
          </a:stretch>
        </p:blipFill>
        <p:spPr>
          <a:xfrm>
            <a:off x="7016115" y="1398270"/>
            <a:ext cx="4267835" cy="538480"/>
          </a:xfrm>
          <a:prstGeom prst="rect">
            <a:avLst/>
          </a:prstGeom>
        </p:spPr>
      </p:pic>
      <p:pic>
        <p:nvPicPr>
          <p:cNvPr id="8" name="图片 7"/>
          <p:cNvPicPr>
            <a:picLocks noChangeAspect="1"/>
          </p:cNvPicPr>
          <p:nvPr/>
        </p:nvPicPr>
        <p:blipFill>
          <a:blip r:embed="rId3"/>
          <a:stretch>
            <a:fillRect/>
          </a:stretch>
        </p:blipFill>
        <p:spPr>
          <a:xfrm>
            <a:off x="5357495" y="5330190"/>
            <a:ext cx="6459855" cy="1219835"/>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的部分图形</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展示</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656590" y="1220470"/>
            <a:ext cx="10497185" cy="2584450"/>
          </a:xfrm>
          <a:prstGeom prst="rect">
            <a:avLst/>
          </a:prstGeom>
          <a:noFill/>
        </p:spPr>
        <p:txBody>
          <a:bodyPr wrap="square" rtlCol="0">
            <a:spAutoFit/>
          </a:bodyPr>
          <a:lstStyle/>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针对单个样本进行可视化</a:t>
            </a: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展示</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shap.plots.force(shap_values[0])</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shap.plots.waterfall(shap_values[0])</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pic>
        <p:nvPicPr>
          <p:cNvPr id="4" name="图片 3"/>
          <p:cNvPicPr>
            <a:picLocks noChangeAspect="1"/>
          </p:cNvPicPr>
          <p:nvPr/>
        </p:nvPicPr>
        <p:blipFill>
          <a:blip r:embed="rId1"/>
          <a:stretch>
            <a:fillRect/>
          </a:stretch>
        </p:blipFill>
        <p:spPr>
          <a:xfrm>
            <a:off x="865505" y="1865630"/>
            <a:ext cx="10460990" cy="1151255"/>
          </a:xfrm>
          <a:prstGeom prst="rect">
            <a:avLst/>
          </a:prstGeom>
        </p:spPr>
      </p:pic>
      <p:cxnSp>
        <p:nvCxnSpPr>
          <p:cNvPr id="6" name="直接连接符 5"/>
          <p:cNvCxnSpPr/>
          <p:nvPr/>
        </p:nvCxnSpPr>
        <p:spPr>
          <a:xfrm>
            <a:off x="120650" y="3175000"/>
            <a:ext cx="119507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a:stretch>
            <a:fillRect/>
          </a:stretch>
        </p:blipFill>
        <p:spPr>
          <a:xfrm>
            <a:off x="1325245" y="3902710"/>
            <a:ext cx="4385310" cy="2955290"/>
          </a:xfrm>
          <a:prstGeom prst="rect">
            <a:avLst/>
          </a:prstGeom>
        </p:spPr>
      </p:pic>
      <p:sp>
        <p:nvSpPr>
          <p:cNvPr id="9" name="文本框 8"/>
          <p:cNvSpPr txBox="1"/>
          <p:nvPr/>
        </p:nvSpPr>
        <p:spPr>
          <a:xfrm>
            <a:off x="5926455" y="3822700"/>
            <a:ext cx="5869305" cy="2030095"/>
          </a:xfrm>
          <a:prstGeom prst="rect">
            <a:avLst/>
          </a:prstGeom>
          <a:noFill/>
        </p:spPr>
        <p:txBody>
          <a:bodyPr wrap="square" rtlCol="0">
            <a:spAutoFit/>
          </a:bodyPr>
          <a:p>
            <a:pPr indent="0" algn="l">
              <a:buFont typeface="Wingdings" panose="05000000000000000000" charset="0"/>
              <a:buNone/>
            </a:pPr>
            <a:r>
              <a:rPr lang="zh-CN" altLang="en-US">
                <a:latin typeface="JingDongLangZhengTi Regular" panose="02000500000000000000" charset="-122"/>
                <a:ea typeface="JingDongLangZhengTi Regular" panose="02000500000000000000" charset="-122"/>
                <a:cs typeface="JingDongLangZhengTi Regular" panose="02000500000000000000" charset="-122"/>
              </a:rPr>
              <a:t>图中数据说明：</a:t>
            </a:r>
            <a:endParaRPr lang="en-US" altLang="zh-CN">
              <a:latin typeface="JingDongLangZhengTi Regular" panose="02000500000000000000" charset="-122"/>
              <a:ea typeface="JingDongLangZhengTi Regular" panose="02000500000000000000" charset="-122"/>
              <a:cs typeface="JingDongLangZhengTi Regular" panose="02000500000000000000" charset="-122"/>
            </a:endParaRPr>
          </a:p>
          <a:p>
            <a:pPr marL="285750" indent="-285750" algn="l">
              <a:buFont typeface="Wingdings" panose="05000000000000000000" charset="0"/>
              <a:buChar char=""/>
            </a:pPr>
            <a:r>
              <a:rPr lang="en-US" altLang="zh-CN">
                <a:latin typeface="JingDongLangZhengTi Regular" panose="02000500000000000000" charset="-122"/>
                <a:ea typeface="JingDongLangZhengTi Regular" panose="02000500000000000000" charset="-122"/>
                <a:cs typeface="JingDongLangZhengTi Regular" panose="02000500000000000000" charset="-122"/>
              </a:rPr>
              <a:t>f(x)</a:t>
            </a:r>
            <a:r>
              <a:rPr lang="zh-CN" altLang="en-US">
                <a:latin typeface="JingDongLangZhengTi Regular" panose="02000500000000000000" charset="-122"/>
                <a:ea typeface="JingDongLangZhengTi Regular" panose="02000500000000000000" charset="-122"/>
                <a:cs typeface="JingDongLangZhengTi Regular" panose="02000500000000000000" charset="-122"/>
              </a:rPr>
              <a:t>为预测值</a:t>
            </a:r>
            <a:endParaRPr lang="zh-CN" altLang="en-US">
              <a:latin typeface="JingDongLangZhengTi Regular" panose="02000500000000000000" charset="-122"/>
              <a:ea typeface="JingDongLangZhengTi Regular" panose="02000500000000000000" charset="-122"/>
              <a:cs typeface="JingDongLangZhengTi Regular" panose="02000500000000000000" charset="-122"/>
            </a:endParaRPr>
          </a:p>
          <a:p>
            <a:pPr marL="285750" indent="-285750" algn="l">
              <a:buFont typeface="Wingdings" panose="05000000000000000000" charset="0"/>
              <a:buChar char=""/>
            </a:pPr>
            <a:r>
              <a:rPr lang="en-US" altLang="zh-CN">
                <a:latin typeface="JingDongLangZhengTi Regular" panose="02000500000000000000" charset="-122"/>
                <a:ea typeface="JingDongLangZhengTi Regular" panose="02000500000000000000" charset="-122"/>
                <a:cs typeface="JingDongLangZhengTi Regular" panose="02000500000000000000" charset="-122"/>
              </a:rPr>
              <a:t>E[f(x)]</a:t>
            </a:r>
            <a:r>
              <a:rPr lang="zh-CN" altLang="en-US">
                <a:latin typeface="JingDongLangZhengTi Regular" panose="02000500000000000000" charset="-122"/>
                <a:ea typeface="JingDongLangZhengTi Regular" panose="02000500000000000000" charset="-122"/>
                <a:cs typeface="JingDongLangZhengTi Regular" panose="02000500000000000000" charset="-122"/>
              </a:rPr>
              <a:t>为</a:t>
            </a:r>
            <a:r>
              <a:rPr lang="en-US" altLang="zh-CN">
                <a:latin typeface="JingDongLangZhengTi Regular" panose="02000500000000000000" charset="-122"/>
                <a:ea typeface="JingDongLangZhengTi Regular" panose="02000500000000000000" charset="-122"/>
                <a:cs typeface="JingDongLangZhengTi Regular" panose="02000500000000000000" charset="-122"/>
                <a:sym typeface="+mn-ea"/>
              </a:rPr>
              <a:t>基线值(</a:t>
            </a:r>
            <a:r>
              <a:rPr lang="en-US" altLang="zh-CN">
                <a:latin typeface="JingDongLangZhengTi Regular" panose="02000500000000000000" charset="-122"/>
                <a:ea typeface="JingDongLangZhengTi Regular" panose="02000500000000000000" charset="-122"/>
                <a:cs typeface="JingDongLangZhengTi Regular" panose="02000500000000000000" charset="-122"/>
              </a:rPr>
              <a:t>base </a:t>
            </a:r>
            <a:r>
              <a:rPr lang="en-US" altLang="zh-CN">
                <a:latin typeface="JingDongLangZhengTi Regular" panose="02000500000000000000" charset="-122"/>
                <a:ea typeface="JingDongLangZhengTi Regular" panose="02000500000000000000" charset="-122"/>
                <a:cs typeface="JingDongLangZhengTi Regular" panose="02000500000000000000" charset="-122"/>
              </a:rPr>
              <a:t>value)</a:t>
            </a:r>
            <a:endParaRPr lang="en-US" altLang="zh-CN">
              <a:latin typeface="JingDongLangZhengTi Regular" panose="02000500000000000000" charset="-122"/>
              <a:ea typeface="JingDongLangZhengTi Regular" panose="02000500000000000000" charset="-122"/>
              <a:cs typeface="JingDongLangZhengTi Regular" panose="02000500000000000000" charset="-122"/>
            </a:endParaRPr>
          </a:p>
          <a:p>
            <a:pPr marL="285750" indent="-285750" algn="l">
              <a:buFont typeface="Wingdings" panose="05000000000000000000" charset="0"/>
              <a:buChar char=""/>
            </a:pPr>
            <a:r>
              <a:rPr lang="zh-CN" altLang="en-US">
                <a:latin typeface="JingDongLangZhengTi Regular" panose="02000500000000000000" charset="-122"/>
                <a:ea typeface="JingDongLangZhengTi Regular" panose="02000500000000000000" charset="-122"/>
                <a:cs typeface="JingDongLangZhengTi Regular" panose="02000500000000000000" charset="-122"/>
              </a:rPr>
              <a:t>灰色为样本特征值，图中为该样本该特征</a:t>
            </a:r>
            <a:r>
              <a:rPr lang="en-US" altLang="zh-CN">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a:latin typeface="JingDongLangZhengTi Regular" panose="02000500000000000000" charset="-122"/>
                <a:ea typeface="JingDongLangZhengTi Regular" panose="02000500000000000000" charset="-122"/>
                <a:cs typeface="JingDongLangZhengTi Regular" panose="02000500000000000000" charset="-122"/>
              </a:rPr>
              <a:t>值</a:t>
            </a:r>
            <a:endParaRPr lang="en-US" altLang="zh-CN">
              <a:latin typeface="JingDongLangZhengTi Regular" panose="02000500000000000000" charset="-122"/>
              <a:ea typeface="JingDongLangZhengTi Regular" panose="02000500000000000000" charset="-122"/>
              <a:cs typeface="JingDongLangZhengTi Regular" panose="02000500000000000000" charset="-122"/>
            </a:endParaRPr>
          </a:p>
          <a:p>
            <a:pPr marL="285750" indent="-285750" algn="l">
              <a:buFont typeface="Wingdings" panose="05000000000000000000" charset="0"/>
              <a:buChar char=""/>
            </a:pPr>
            <a:r>
              <a:rPr lang="en-US" altLang="zh-CN">
                <a:latin typeface="JingDongLangZhengTi Regular" panose="02000500000000000000" charset="-122"/>
                <a:ea typeface="JingDongLangZhengTi Regular" panose="02000500000000000000" charset="-122"/>
                <a:cs typeface="JingDongLangZhengTi Regular" panose="02000500000000000000" charset="-122"/>
              </a:rPr>
              <a:t>基线值等于训练集的目标变量的拟合值的均值</a:t>
            </a:r>
            <a:endParaRPr lang="en-US" altLang="zh-CN">
              <a:latin typeface="JingDongLangZhengTi Regular" panose="02000500000000000000" charset="-122"/>
              <a:ea typeface="JingDongLangZhengTi Regular" panose="02000500000000000000" charset="-122"/>
              <a:cs typeface="JingDongLangZhengTi Regular" panose="02000500000000000000" charset="-122"/>
            </a:endParaRPr>
          </a:p>
          <a:p>
            <a:pPr marL="285750" indent="-285750" algn="l">
              <a:buFont typeface="Wingdings" panose="05000000000000000000" charset="0"/>
              <a:buChar char=""/>
            </a:pPr>
            <a:r>
              <a:rPr lang="en-US" altLang="zh-CN">
                <a:latin typeface="JingDongLangZhengTi Regular" panose="02000500000000000000" charset="-122"/>
                <a:ea typeface="JingDongLangZhengTi Regular" panose="02000500000000000000" charset="-122"/>
                <a:cs typeface="JingDongLangZhengTi Regular" panose="02000500000000000000" charset="-122"/>
              </a:rPr>
              <a:t>一个样本中各个特征SHAP的值的和加上基线值应该等于该样本的预测值</a:t>
            </a:r>
            <a:endParaRPr lang="en-US" altLang="zh-CN">
              <a:latin typeface="JingDongLangZhengTi Regular" panose="02000500000000000000" charset="-122"/>
              <a:ea typeface="JingDongLangZhengTi Regular" panose="02000500000000000000" charset="-122"/>
              <a:cs typeface="JingDongLangZhengTi Regular" panose="02000500000000000000" charset="-122"/>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的部分图形</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展示</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656590" y="1220470"/>
            <a:ext cx="11449050" cy="4799965"/>
          </a:xfrm>
          <a:prstGeom prst="rect">
            <a:avLst/>
          </a:prstGeom>
          <a:noFill/>
        </p:spPr>
        <p:txBody>
          <a:bodyPr wrap="square" rtlCol="0">
            <a:spAutoFit/>
          </a:bodyPr>
          <a:lstStyle/>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针对</a:t>
            </a:r>
            <a:r>
              <a:rPr lang="en-US" alt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多个</a:t>
            </a: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样本进行可视化展示</a:t>
            </a:r>
            <a:r>
              <a:rPr lang="en-US" alt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 shap.plots.force(shap_values, X)</a:t>
            </a:r>
            <a:endParaRPr lang="en-US" alt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如果对多个样本进行解释，将单样本形式旋转90度然后水平并排放置，可以看到整个数据集</a:t>
            </a: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的explanations</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pic>
        <p:nvPicPr>
          <p:cNvPr id="11" name="图片 10"/>
          <p:cNvPicPr>
            <a:picLocks noChangeAspect="1"/>
          </p:cNvPicPr>
          <p:nvPr/>
        </p:nvPicPr>
        <p:blipFill>
          <a:blip r:embed="rId1"/>
          <a:stretch>
            <a:fillRect/>
          </a:stretch>
        </p:blipFill>
        <p:spPr>
          <a:xfrm>
            <a:off x="770890" y="1698625"/>
            <a:ext cx="9690735" cy="363728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的部分图形</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展示</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846455" y="1164590"/>
            <a:ext cx="10497185" cy="922020"/>
          </a:xfrm>
          <a:prstGeom prst="rect">
            <a:avLst/>
          </a:prstGeom>
          <a:noFill/>
        </p:spPr>
        <p:txBody>
          <a:bodyPr wrap="square" rtlCol="0">
            <a:spAutoFit/>
          </a:bodyPr>
          <a:lstStyle/>
          <a:p>
            <a:r>
              <a:rPr lang="zh-CN"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部分依赖图（</a:t>
            </a:r>
            <a:r>
              <a:rPr lang="en-US" altLang="zh-CN"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Partial Dependence figure</a:t>
            </a:r>
            <a:r>
              <a:rPr lang="zh-CN"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lang="zh-CN" altLang="en-US"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部分依赖图显示了一个或两个特征对机器学习模型的预测结果的边际效应。部分依赖图可以显示目标和特征之间的关系是线性的、单调的还是复杂的</a:t>
            </a:r>
            <a:endParaRPr lang="zh-CN" altLang="en-US"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cxnSp>
        <p:nvCxnSpPr>
          <p:cNvPr id="5" name="直接连接符 4"/>
          <p:cNvCxnSpPr/>
          <p:nvPr/>
        </p:nvCxnSpPr>
        <p:spPr>
          <a:xfrm>
            <a:off x="6095365" y="2165350"/>
            <a:ext cx="0" cy="4460240"/>
          </a:xfrm>
          <a:prstGeom prst="line">
            <a:avLst/>
          </a:prstGeom>
          <a:ln w="28575"/>
        </p:spPr>
        <p:style>
          <a:lnRef idx="2">
            <a:schemeClr val="accent1"/>
          </a:lnRef>
          <a:fillRef idx="0">
            <a:schemeClr val="accent1"/>
          </a:fillRef>
          <a:effectRef idx="1">
            <a:schemeClr val="accent1"/>
          </a:effectRef>
          <a:fontRef idx="minor">
            <a:schemeClr val="tx1"/>
          </a:fontRef>
        </p:style>
      </p:cxnSp>
      <p:pic>
        <p:nvPicPr>
          <p:cNvPr id="7" name="图片 6"/>
          <p:cNvPicPr>
            <a:picLocks noChangeAspect="1"/>
          </p:cNvPicPr>
          <p:nvPr/>
        </p:nvPicPr>
        <p:blipFill>
          <a:blip r:embed="rId1"/>
          <a:stretch>
            <a:fillRect/>
          </a:stretch>
        </p:blipFill>
        <p:spPr>
          <a:xfrm>
            <a:off x="6430010" y="2395855"/>
            <a:ext cx="5761990" cy="3894455"/>
          </a:xfrm>
          <a:prstGeom prst="rect">
            <a:avLst/>
          </a:prstGeom>
        </p:spPr>
      </p:pic>
      <p:pic>
        <p:nvPicPr>
          <p:cNvPr id="4" name="图片 3"/>
          <p:cNvPicPr>
            <a:picLocks noChangeAspect="1"/>
          </p:cNvPicPr>
          <p:nvPr/>
        </p:nvPicPr>
        <p:blipFill>
          <a:blip r:embed="rId2"/>
          <a:stretch>
            <a:fillRect/>
          </a:stretch>
        </p:blipFill>
        <p:spPr>
          <a:xfrm>
            <a:off x="721995" y="2531745"/>
            <a:ext cx="4885055" cy="3874135"/>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的部分图形</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展示</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846455" y="1164590"/>
            <a:ext cx="10497185" cy="922020"/>
          </a:xfrm>
          <a:prstGeom prst="rect">
            <a:avLst/>
          </a:prstGeom>
          <a:noFill/>
        </p:spPr>
        <p:txBody>
          <a:bodyPr wrap="square" rtlCol="0">
            <a:spAutoFit/>
          </a:bodyPr>
          <a:lstStyle/>
          <a:p>
            <a:r>
              <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决策图中间灰色垂直直线标记了模型的基础值，彩色线是预测，表示每个特征是否将输出值移动到高于或低于平均预测的值。特征值在预测线旁边以供参考。从图的底部开始，预测线显示 SHAP value 如何从基础值累积到图顶部的模型最终分数</a:t>
            </a:r>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p:txBody>
      </p:sp>
      <p:cxnSp>
        <p:nvCxnSpPr>
          <p:cNvPr id="5" name="直接连接符 4"/>
          <p:cNvCxnSpPr/>
          <p:nvPr/>
        </p:nvCxnSpPr>
        <p:spPr>
          <a:xfrm>
            <a:off x="6095365" y="2165350"/>
            <a:ext cx="0" cy="4460240"/>
          </a:xfrm>
          <a:prstGeom prst="line">
            <a:avLst/>
          </a:prstGeom>
          <a:ln w="28575"/>
        </p:spPr>
        <p:style>
          <a:lnRef idx="2">
            <a:schemeClr val="accent1"/>
          </a:lnRef>
          <a:fillRef idx="0">
            <a:schemeClr val="accent1"/>
          </a:fillRef>
          <a:effectRef idx="1">
            <a:schemeClr val="accent1"/>
          </a:effectRef>
          <a:fontRef idx="minor">
            <a:schemeClr val="tx1"/>
          </a:fontRef>
        </p:style>
      </p:cxnSp>
      <p:pic>
        <p:nvPicPr>
          <p:cNvPr id="8" name="图片 7"/>
          <p:cNvPicPr>
            <a:picLocks noChangeAspect="1"/>
          </p:cNvPicPr>
          <p:nvPr/>
        </p:nvPicPr>
        <p:blipFill>
          <a:blip r:embed="rId1"/>
          <a:stretch>
            <a:fillRect/>
          </a:stretch>
        </p:blipFill>
        <p:spPr>
          <a:xfrm>
            <a:off x="520700" y="2086610"/>
            <a:ext cx="5307330" cy="4251960"/>
          </a:xfrm>
          <a:prstGeom prst="rect">
            <a:avLst/>
          </a:prstGeom>
        </p:spPr>
      </p:pic>
      <p:pic>
        <p:nvPicPr>
          <p:cNvPr id="9" name="图片 8"/>
          <p:cNvPicPr>
            <a:picLocks noChangeAspect="1"/>
          </p:cNvPicPr>
          <p:nvPr/>
        </p:nvPicPr>
        <p:blipFill>
          <a:blip r:embed="rId2"/>
          <a:stretch>
            <a:fillRect/>
          </a:stretch>
        </p:blipFill>
        <p:spPr>
          <a:xfrm>
            <a:off x="6153785" y="2086610"/>
            <a:ext cx="5567045" cy="425196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的部分图形</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展示</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846455" y="1164590"/>
            <a:ext cx="10497185" cy="5077460"/>
          </a:xfrm>
          <a:prstGeom prst="rect">
            <a:avLst/>
          </a:prstGeom>
          <a:noFill/>
        </p:spPr>
        <p:txBody>
          <a:bodyPr wrap="square" rtlCol="0">
            <a:spAutoFit/>
          </a:bodyPr>
          <a:lstStyle/>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r>
              <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在热图矩阵上方是模型的输出，灰色虚线是基线(.base_value），图右侧的条形图是每个模型输入的全局重要性</a:t>
            </a:r>
            <a:endParaRPr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p:txBody>
      </p:sp>
      <p:pic>
        <p:nvPicPr>
          <p:cNvPr id="7" name="图片 6"/>
          <p:cNvPicPr>
            <a:picLocks noChangeAspect="1"/>
          </p:cNvPicPr>
          <p:nvPr/>
        </p:nvPicPr>
        <p:blipFill>
          <a:blip r:embed="rId1"/>
          <a:stretch>
            <a:fillRect/>
          </a:stretch>
        </p:blipFill>
        <p:spPr>
          <a:xfrm>
            <a:off x="3136900" y="1164590"/>
            <a:ext cx="5018405" cy="4129405"/>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Text examples</a:t>
            </a:r>
            <a:endParaRPr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520700" y="1278890"/>
            <a:ext cx="10497185" cy="4799965"/>
          </a:xfrm>
          <a:prstGeom prst="rect">
            <a:avLst/>
          </a:prstGeom>
          <a:noFill/>
        </p:spPr>
        <p:txBody>
          <a:bodyPr wrap="square" rtlCol="0">
            <a:spAutoFit/>
          </a:bodyPr>
          <a:lstStyle/>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Machine Translation Explanations</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模型：Helsinki-NLP/opus-mt-en-zh</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输入：Life was like a box of chocolates, you never know what you're gonna get</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pic>
        <p:nvPicPr>
          <p:cNvPr id="6" name="图片 5"/>
          <p:cNvPicPr>
            <a:picLocks noChangeAspect="1"/>
          </p:cNvPicPr>
          <p:nvPr/>
        </p:nvPicPr>
        <p:blipFill>
          <a:blip r:embed="rId1"/>
          <a:stretch>
            <a:fillRect/>
          </a:stretch>
        </p:blipFill>
        <p:spPr>
          <a:xfrm>
            <a:off x="520700" y="1863090"/>
            <a:ext cx="11405235" cy="313182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Image examples</a:t>
            </a:r>
            <a:endParaRPr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520700" y="1253490"/>
            <a:ext cx="10497185" cy="645160"/>
          </a:xfrm>
          <a:prstGeom prst="rect">
            <a:avLst/>
          </a:prstGeom>
          <a:noFill/>
        </p:spPr>
        <p:txBody>
          <a:bodyPr wrap="square" rtlCol="0">
            <a:spAutoFit/>
          </a:bodyPr>
          <a:lstStyle/>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PyTorch Deep Explainer MNIST example</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MNIST 数据集：http://yann.lecun.com/exdb/mnist/</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pic>
        <p:nvPicPr>
          <p:cNvPr id="4" name="图片 3"/>
          <p:cNvPicPr>
            <a:picLocks noChangeAspect="1"/>
          </p:cNvPicPr>
          <p:nvPr/>
        </p:nvPicPr>
        <p:blipFill>
          <a:blip r:embed="rId1"/>
          <a:stretch>
            <a:fillRect/>
          </a:stretch>
        </p:blipFill>
        <p:spPr>
          <a:xfrm>
            <a:off x="520700" y="2070100"/>
            <a:ext cx="11350625" cy="412750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参考</a:t>
            </a:r>
            <a:r>
              <a:rPr 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文档</a:t>
            </a:r>
            <a:endParaRPr 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520700" y="1253490"/>
            <a:ext cx="10497185" cy="2861310"/>
          </a:xfrm>
          <a:prstGeom prst="rect">
            <a:avLst/>
          </a:prstGeom>
          <a:noFill/>
        </p:spPr>
        <p:txBody>
          <a:bodyPr wrap="square" rtlCol="0">
            <a:spAutoFit/>
          </a:bodyPr>
          <a:lstStyle/>
          <a:p>
            <a:pPr>
              <a:lnSpc>
                <a:spcPct val="200000"/>
              </a:lnSpc>
            </a:pPr>
            <a:r>
              <a:rPr lang="en-US" alt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Github</a:t>
            </a:r>
            <a:r>
              <a:rPr lang="zh-CN" altLang="en-US"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a:t>
            </a: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https://github.com/slundberg/shap/tree/master</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pPr>
              <a:lnSpc>
                <a:spcPct val="200000"/>
              </a:lnSpc>
            </a:pPr>
            <a:r>
              <a:rPr lang="en-US" alt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shap</a:t>
            </a: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：https://shap.readthedocs.io/en/latest/index.html</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pPr>
              <a:lnSpc>
                <a:spcPct val="200000"/>
              </a:lnSpc>
            </a:pP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https://zhuanlan.zhihu.com/p/83412330</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pPr>
              <a:lnSpc>
                <a:spcPct val="200000"/>
              </a:lnSpc>
            </a:pP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https://zhuanlan.zhihu.com/p/441302127</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pPr>
              <a:lnSpc>
                <a:spcPct val="200000"/>
              </a:lnSpc>
            </a:pP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https://www.cnblogs.com/cgmcoding/p/15339638.html</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0700" y="365611"/>
            <a:ext cx="9537700" cy="369332"/>
          </a:xfrm>
        </p:spPr>
        <p:txBody>
          <a:bodyPr>
            <a:normAutofit fontScale="90000"/>
          </a:bodyPr>
          <a:lstStyle/>
          <a:p>
            <a:r>
              <a:rPr lang="zh-CN" altLang="en-US" sz="2400" dirty="0">
                <a:solidFill>
                  <a:schemeClr val="accent1"/>
                </a:solidFill>
                <a:latin typeface="JingDongLangZhengTi Regular" panose="02000500000000000000" charset="-122"/>
                <a:ea typeface="JingDongLangZhengTi Regular" panose="02000500000000000000" charset="-122"/>
              </a:rPr>
              <a:t>目录</a:t>
            </a:r>
            <a:endParaRPr lang="zh-CN" altLang="en-US" sz="2400" dirty="0">
              <a:solidFill>
                <a:schemeClr val="accent1"/>
              </a:solidFill>
              <a:latin typeface="JingDongLangZhengTi Regular" panose="02000500000000000000" charset="-122"/>
              <a:ea typeface="JingDongLangZhengTi Regular" panose="02000500000000000000" charset="-122"/>
            </a:endParaRPr>
          </a:p>
        </p:txBody>
      </p:sp>
      <p:sp>
        <p:nvSpPr>
          <p:cNvPr id="3" name="文本框 2"/>
          <p:cNvSpPr/>
          <p:nvPr/>
        </p:nvSpPr>
        <p:spPr bwMode="auto">
          <a:xfrm>
            <a:off x="520700" y="1555538"/>
            <a:ext cx="11332253" cy="2446655"/>
          </a:xfrm>
          <a:prstGeom prst="rect">
            <a:avLst/>
          </a:prstGeom>
          <a:noFill/>
        </p:spPr>
        <p:txBody>
          <a:bodyPr wrap="square" lIns="0" tIns="0" rIns="0" bIns="0" rtlCol="0">
            <a:spAutoFit/>
          </a:bodyPr>
          <a:lstStyle/>
          <a:p>
            <a:pPr marL="342900" indent="-342900">
              <a:lnSpc>
                <a:spcPct val="200000"/>
              </a:lnSpc>
              <a:spcAft>
                <a:spcPts val="600"/>
              </a:spcAft>
              <a:buClr>
                <a:schemeClr val="accent1"/>
              </a:buClr>
              <a:buSzPct val="100000"/>
              <a:buFont typeface="+mj-lt"/>
              <a:buAutoNum type="arabicPeriod"/>
            </a:pP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sym typeface="+mn-ea"/>
              </a:rPr>
              <a:t>引言</a:t>
            </a:r>
            <a:endPar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sym typeface="+mn-ea"/>
            </a:endParaRPr>
          </a:p>
          <a:p>
            <a:pPr marL="342900" indent="-342900">
              <a:lnSpc>
                <a:spcPct val="200000"/>
              </a:lnSpc>
              <a:spcAft>
                <a:spcPts val="600"/>
              </a:spcAft>
              <a:buClr>
                <a:schemeClr val="accent1"/>
              </a:buClr>
              <a:buSzPct val="100000"/>
              <a:buFont typeface="+mj-lt"/>
              <a:buAutoNum type="arabicPeriod"/>
            </a:pPr>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sym typeface="+mn-ea"/>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sym typeface="+mn-ea"/>
              </a:rPr>
              <a:t>简介</a:t>
            </a:r>
            <a:endParaRPr lang="en-US" altLang="zh-CN" dirty="0">
              <a:solidFill>
                <a:srgbClr val="313131"/>
              </a:solidFill>
              <a:latin typeface="JingDongLangZhengTi Regular" panose="02000500000000000000" charset="-122"/>
              <a:ea typeface="JingDongLangZhengTi Regular" panose="02000500000000000000" charset="-122"/>
              <a:cs typeface="JingDongLangZhengTi Regular" panose="02000500000000000000" charset="-122"/>
            </a:endParaRPr>
          </a:p>
          <a:p>
            <a:pPr marL="342900" indent="-342900">
              <a:lnSpc>
                <a:spcPct val="200000"/>
              </a:lnSpc>
              <a:spcAft>
                <a:spcPts val="600"/>
              </a:spcAft>
              <a:buClr>
                <a:schemeClr val="accent1"/>
              </a:buClr>
              <a:buSzPct val="100000"/>
              <a:buFont typeface="+mj-lt"/>
              <a:buAutoNum type="arabicPeriod"/>
            </a:pPr>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sym typeface="+mn-ea"/>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sym typeface="+mn-ea"/>
              </a:rPr>
              <a:t>的部分图形展示</a:t>
            </a:r>
            <a:endParaRPr lang="en-US" altLang="zh-CN" dirty="0">
              <a:solidFill>
                <a:srgbClr val="313131"/>
              </a:solidFill>
              <a:latin typeface="JingDongLangZhengTi Regular" panose="02000500000000000000" charset="-122"/>
              <a:ea typeface="JingDongLangZhengTi Regular" panose="02000500000000000000" charset="-122"/>
              <a:cs typeface="JingDongLangZhengTi Regular" panose="02000500000000000000" charset="-122"/>
            </a:endParaRPr>
          </a:p>
          <a:p>
            <a:pPr marL="342900" indent="-342900">
              <a:lnSpc>
                <a:spcPct val="200000"/>
              </a:lnSpc>
              <a:spcAft>
                <a:spcPts val="600"/>
              </a:spcAft>
              <a:buClr>
                <a:schemeClr val="accent1"/>
              </a:buClr>
              <a:buSzPct val="100000"/>
              <a:buFont typeface="+mj-lt"/>
              <a:buAutoNum type="arabicPeriod"/>
            </a:pPr>
            <a:r>
              <a:rPr 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sym typeface="+mn-ea"/>
              </a:rPr>
              <a:t>参考文档</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sym typeface="+mn-ea"/>
            </a:endParaRPr>
          </a:p>
        </p:txBody>
      </p:sp>
      <p:pic>
        <p:nvPicPr>
          <p:cNvPr id="4" name="图片 3"/>
          <p:cNvPicPr>
            <a:picLocks noChangeAspect="1"/>
          </p:cNvPicPr>
          <p:nvPr/>
        </p:nvPicPr>
        <p:blipFill>
          <a:blip r:embed="rId1"/>
          <a:stretch>
            <a:fillRect/>
          </a:stretch>
        </p:blipFill>
        <p:spPr>
          <a:xfrm>
            <a:off x="10154685" y="226427"/>
            <a:ext cx="1762125" cy="647700"/>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solidFill>
                  <a:schemeClr val="accent1"/>
                </a:solidFill>
                <a:latin typeface="JingDongLangZhengTi Regular" panose="02000500000000000000" charset="-122"/>
                <a:ea typeface="JingDongLangZhengTi Regular" panose="02000500000000000000" charset="-122"/>
              </a:rPr>
              <a:t>数据集</a:t>
            </a:r>
            <a:r>
              <a:rPr lang="en-US" altLang="zh-CN" dirty="0">
                <a:solidFill>
                  <a:schemeClr val="accent1"/>
                </a:solidFill>
                <a:latin typeface="JingDongLangZhengTi Regular" panose="02000500000000000000" charset="-122"/>
                <a:ea typeface="JingDongLangZhengTi Regular" panose="02000500000000000000" charset="-122"/>
              </a:rPr>
              <a:t>-</a:t>
            </a:r>
            <a:r>
              <a:rPr lang="zh-CN" altLang="en-US" dirty="0">
                <a:solidFill>
                  <a:schemeClr val="accent1"/>
                </a:solidFill>
                <a:latin typeface="JingDongLangZhengTi Regular" panose="02000500000000000000" charset="-122"/>
                <a:ea typeface="JingDongLangZhengTi Regular" panose="02000500000000000000" charset="-122"/>
              </a:rPr>
              <a:t>波士顿房价</a:t>
            </a:r>
            <a:r>
              <a:rPr lang="zh-CN" altLang="en-US" dirty="0">
                <a:solidFill>
                  <a:schemeClr val="accent1"/>
                </a:solidFill>
                <a:latin typeface="JingDongLangZhengTi Regular" panose="02000500000000000000" charset="-122"/>
                <a:ea typeface="JingDongLangZhengTi Regular" panose="02000500000000000000" charset="-122"/>
              </a:rPr>
              <a:t>预测</a:t>
            </a:r>
            <a:endParaRPr lang="zh-CN" altLang="en-US" dirty="0">
              <a:solidFill>
                <a:schemeClr val="accent1"/>
              </a:solidFill>
              <a:latin typeface="JingDongLangZhengTi Regular" panose="02000500000000000000" charset="-122"/>
              <a:ea typeface="JingDongLangZhengTi Regular" panose="02000500000000000000" charset="-122"/>
            </a:endParaRPr>
          </a:p>
        </p:txBody>
      </p:sp>
      <p:sp>
        <p:nvSpPr>
          <p:cNvPr id="3" name="文本框 2"/>
          <p:cNvSpPr txBox="1"/>
          <p:nvPr/>
        </p:nvSpPr>
        <p:spPr>
          <a:xfrm>
            <a:off x="398145" y="1653540"/>
            <a:ext cx="4752975" cy="3322955"/>
          </a:xfrm>
          <a:prstGeom prst="rect">
            <a:avLst/>
          </a:prstGeom>
          <a:noFill/>
        </p:spPr>
        <p:txBody>
          <a:bodyPr wrap="square" rtlCol="0">
            <a:spAutoFit/>
          </a:bodyPr>
          <a:lstStyle/>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CRIM - 城镇人均犯罪率 </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ZN - 占地面积超过25,000平方英尺的住宅用地比例</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INDUS - 每个城镇非零售业务的比例。</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CHAS - Charles River边界虚拟变量（如果是河道，则为1，否则为0）</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NOX - 一氧化氮浓度</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RM - 每间住宅的平均房间数 </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AGE - 1940年以前建造的自住单位比例  </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DIS -</a:t>
            </a:r>
            <a:r>
              <a:rPr lang="en-US"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 </a:t>
            </a:r>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到波士顿的五个就业中心加权距离 </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RAD - 径向高速公路的可达性指数 </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TAX - 每10,000美元的全额物业税率  </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PTRATIO - 城镇的学生与教师比例   </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B - 城镇黑人的比例</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LSTAT - 房东属于低等收入阶层比例</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MEDV - 自有住房的中位数报价</a:t>
            </a:r>
            <a:r>
              <a:rPr lang="en-US"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a:t>
            </a:r>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单位1000美元</a:t>
            </a:r>
            <a:r>
              <a:rPr lang="en-US"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a:t>
            </a:r>
            <a:r>
              <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 </a:t>
            </a:r>
            <a:endParaRPr sz="1400"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pic>
        <p:nvPicPr>
          <p:cNvPr id="6" name="图片 5"/>
          <p:cNvPicPr>
            <a:picLocks noChangeAspect="1"/>
          </p:cNvPicPr>
          <p:nvPr/>
        </p:nvPicPr>
        <p:blipFill>
          <a:blip r:embed="rId1"/>
          <a:stretch>
            <a:fillRect/>
          </a:stretch>
        </p:blipFill>
        <p:spPr>
          <a:xfrm>
            <a:off x="5327650" y="1845310"/>
            <a:ext cx="6527165" cy="3369945"/>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F</a:t>
            </a:r>
            <a:r>
              <a:rPr lang="en-GB" altLang="zh-CN" dirty="0" err="1">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eature</a:t>
            </a:r>
            <a:r>
              <a:rPr lang="en-GB"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 importance</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7129145" y="1499870"/>
            <a:ext cx="4951095" cy="2584450"/>
          </a:xfrm>
          <a:prstGeom prst="rect">
            <a:avLst/>
          </a:prstGeom>
          <a:noFill/>
        </p:spPr>
        <p:txBody>
          <a:bodyPr wrap="square" rtlCol="0">
            <a:spAutoFit/>
          </a:bodyPr>
          <a:lstStyle/>
          <a:p>
            <a:r>
              <a:rPr lang="en-GB" alt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feature importance</a:t>
            </a:r>
            <a:r>
              <a:rPr lang="zh-CN" altLang="en-US"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是用来衡量数据集中每个特征的重要性。每个特征对于提升整个模型的预测能力的贡献程度就是特征的重要性。</a:t>
            </a:r>
            <a:endParaRPr lang="zh-CN" altLang="en-US"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altLang="en-US"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pPr marL="285750" indent="-285750">
              <a:buFont typeface="Wingdings" panose="05000000000000000000" charset="0"/>
              <a:buChar char=""/>
            </a:pPr>
            <a:r>
              <a:rPr kumimoji="1" lang="zh-CN" altLang="en-US" dirty="0">
                <a:latin typeface="JingDongLangZhengTi Regular" panose="02000500000000000000" charset="-122"/>
                <a:ea typeface="JingDongLangZhengTi Regular" panose="02000500000000000000" charset="-122"/>
                <a:cs typeface="JingDongLangZhengTi Regular" panose="02000500000000000000" charset="-122"/>
              </a:rPr>
              <a:t>这些因素与房价之间是正相关还是负相关？</a:t>
            </a:r>
            <a:endParaRPr kumimoji="1" lang="zh-CN" altLang="en-US" dirty="0">
              <a:latin typeface="JingDongLangZhengTi Regular" panose="02000500000000000000" charset="-122"/>
              <a:ea typeface="JingDongLangZhengTi Regular" panose="02000500000000000000" charset="-122"/>
              <a:cs typeface="JingDongLangZhengTi Regular" panose="02000500000000000000" charset="-122"/>
            </a:endParaRPr>
          </a:p>
          <a:p>
            <a:pPr marL="285750" indent="-285750">
              <a:buFont typeface="Wingdings" panose="05000000000000000000" charset="0"/>
              <a:buChar char=""/>
            </a:pPr>
            <a:endParaRPr kumimoji="1" lang="zh-CN" altLang="en-US" dirty="0">
              <a:latin typeface="JingDongLangZhengTi Regular" panose="02000500000000000000" charset="-122"/>
              <a:ea typeface="JingDongLangZhengTi Regular" panose="02000500000000000000" charset="-122"/>
              <a:cs typeface="JingDongLangZhengTi Regular" panose="02000500000000000000" charset="-122"/>
            </a:endParaRPr>
          </a:p>
          <a:p>
            <a:pPr marL="285750" indent="-285750">
              <a:buFont typeface="Wingdings" panose="05000000000000000000" charset="0"/>
              <a:buChar char=""/>
            </a:pPr>
            <a:r>
              <a:rPr kumimoji="1" lang="zh-CN" altLang="en-US" dirty="0">
                <a:latin typeface="JingDongLangZhengTi Regular" panose="02000500000000000000" charset="-122"/>
                <a:ea typeface="JingDongLangZhengTi Regular" panose="02000500000000000000" charset="-122"/>
                <a:cs typeface="JingDongLangZhengTi Regular" panose="02000500000000000000" charset="-122"/>
              </a:rPr>
              <a:t>这些因素之间是否存在交互影响？</a:t>
            </a:r>
            <a:endParaRPr kumimoji="1" lang="zh-CN" altLang="en-US" dirty="0">
              <a:latin typeface="JingDongLangZhengTi Regular" panose="02000500000000000000" charset="-122"/>
              <a:ea typeface="JingDongLangZhengTi Regular" panose="02000500000000000000" charset="-122"/>
              <a:cs typeface="JingDongLangZhengTi Regular" panose="02000500000000000000" charset="-122"/>
            </a:endParaRPr>
          </a:p>
          <a:p>
            <a:pPr indent="0">
              <a:buFont typeface="Wingdings" panose="05000000000000000000" charset="0"/>
              <a:buNone/>
            </a:pPr>
            <a:endParaRPr kumimoji="1" lang="zh-CN" altLang="en-US" dirty="0">
              <a:latin typeface="JingDongLangZhengTi Regular" panose="02000500000000000000" charset="-122"/>
              <a:ea typeface="JingDongLangZhengTi Regular" panose="02000500000000000000" charset="-122"/>
              <a:cs typeface="JingDongLangZhengTi Regular" panose="02000500000000000000" charset="-122"/>
            </a:endParaRPr>
          </a:p>
          <a:p>
            <a:pPr marL="285750" indent="-285750">
              <a:buFont typeface="Wingdings" panose="05000000000000000000" charset="0"/>
              <a:buChar char=""/>
            </a:pPr>
            <a:r>
              <a:rPr kumimoji="1" lang="zh-CN" altLang="en-US" dirty="0">
                <a:latin typeface="JingDongLangZhengTi Regular" panose="02000500000000000000" charset="-122"/>
                <a:ea typeface="JingDongLangZhengTi Regular" panose="02000500000000000000" charset="-122"/>
                <a:cs typeface="JingDongLangZhengTi Regular" panose="02000500000000000000" charset="-122"/>
              </a:rPr>
              <a:t>每个特征对每个房价个体的影响如何？</a:t>
            </a:r>
            <a:endParaRPr kumimoji="1" lang="zh-CN" altLang="en-US" dirty="0">
              <a:latin typeface="JingDongLangZhengTi Regular" panose="02000500000000000000" charset="-122"/>
              <a:ea typeface="JingDongLangZhengTi Regular" panose="02000500000000000000" charset="-122"/>
              <a:cs typeface="JingDongLangZhengTi Regular" panose="02000500000000000000" charset="-122"/>
            </a:endParaRPr>
          </a:p>
        </p:txBody>
      </p:sp>
      <p:pic>
        <p:nvPicPr>
          <p:cNvPr id="5" name="图片 4"/>
          <p:cNvPicPr>
            <a:picLocks noChangeAspect="1"/>
          </p:cNvPicPr>
          <p:nvPr/>
        </p:nvPicPr>
        <p:blipFill>
          <a:blip r:embed="rId1"/>
          <a:stretch>
            <a:fillRect/>
          </a:stretch>
        </p:blipFill>
        <p:spPr>
          <a:xfrm>
            <a:off x="916940" y="1239520"/>
            <a:ext cx="6212205" cy="5097145"/>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0700" y="365611"/>
            <a:ext cx="9537700" cy="369332"/>
          </a:xfrm>
        </p:spPr>
        <p:txBody>
          <a:bodyPr>
            <a:normAutofit fontScale="90000"/>
          </a:bodyPr>
          <a:lstStyle/>
          <a:p>
            <a:r>
              <a:rPr lang="en-US" sz="2400"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sz="2400"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简介</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pic>
        <p:nvPicPr>
          <p:cNvPr id="4" name="图片 3"/>
          <p:cNvPicPr>
            <a:picLocks noChangeAspect="1"/>
          </p:cNvPicPr>
          <p:nvPr/>
        </p:nvPicPr>
        <p:blipFill>
          <a:blip r:embed="rId1"/>
          <a:stretch>
            <a:fillRect/>
          </a:stretch>
        </p:blipFill>
        <p:spPr>
          <a:xfrm>
            <a:off x="10154685" y="226427"/>
            <a:ext cx="1762125" cy="647700"/>
          </a:xfrm>
          <a:prstGeom prst="rect">
            <a:avLst/>
          </a:prstGeom>
        </p:spPr>
      </p:pic>
      <p:pic>
        <p:nvPicPr>
          <p:cNvPr id="7" name="图片 6"/>
          <p:cNvPicPr>
            <a:picLocks noChangeAspect="1"/>
          </p:cNvPicPr>
          <p:nvPr/>
        </p:nvPicPr>
        <p:blipFill>
          <a:blip r:embed="rId2"/>
          <a:stretch>
            <a:fillRect/>
          </a:stretch>
        </p:blipFill>
        <p:spPr>
          <a:xfrm>
            <a:off x="1809750" y="1188085"/>
            <a:ext cx="8572500" cy="3106420"/>
          </a:xfrm>
          <a:prstGeom prst="rect">
            <a:avLst/>
          </a:prstGeom>
        </p:spPr>
      </p:pic>
      <p:sp>
        <p:nvSpPr>
          <p:cNvPr id="8" name="文本框 7"/>
          <p:cNvSpPr txBox="1"/>
          <p:nvPr/>
        </p:nvSpPr>
        <p:spPr>
          <a:xfrm>
            <a:off x="929640" y="4294505"/>
            <a:ext cx="10854055" cy="2584450"/>
          </a:xfrm>
          <a:prstGeom prst="rect">
            <a:avLst/>
          </a:prstGeom>
          <a:noFill/>
        </p:spPr>
        <p:txBody>
          <a:bodyPr wrap="square" rtlCol="0">
            <a:spAutoFit/>
          </a:bodyPr>
          <a:lstStyle/>
          <a:p>
            <a:pPr algn="l"/>
            <a:r>
              <a:rPr lang="zh-CN" altLang="en-US" dirty="0">
                <a:solidFill>
                  <a:schemeClr val="tx1"/>
                </a:solidFill>
                <a:latin typeface="JingDongLangZhengTi Regular" panose="02000500000000000000" charset="-122"/>
                <a:ea typeface="JingDongLangZhengTi Regular" panose="02000500000000000000" charset="-122"/>
                <a:cs typeface="JingDongLangZhengTi Regular" panose="02000500000000000000" charset="-122"/>
              </a:rPr>
              <a:t>SHAP</a:t>
            </a:r>
            <a:r>
              <a:rPr lang="en-US" altLang="zh-CN" dirty="0">
                <a:solidFill>
                  <a:schemeClr val="tx1"/>
                </a:solidFill>
                <a:latin typeface="JingDongLangZhengTi Regular" panose="02000500000000000000" charset="-122"/>
                <a:ea typeface="JingDongLangZhengTi Regular" panose="02000500000000000000" charset="-122"/>
                <a:cs typeface="JingDongLangZhengTi Regular" panose="02000500000000000000" charset="-122"/>
              </a:rPr>
              <a:t>(</a:t>
            </a:r>
            <a:r>
              <a:rPr lang="zh-CN" altLang="en-US" dirty="0">
                <a:solidFill>
                  <a:schemeClr val="tx1"/>
                </a:solidFill>
                <a:latin typeface="JingDongLangZhengTi Regular" panose="02000500000000000000" charset="-122"/>
                <a:ea typeface="JingDongLangZhengTi Regular" panose="02000500000000000000" charset="-122"/>
                <a:cs typeface="JingDongLangZhengTi Regular" panose="02000500000000000000" charset="-122"/>
              </a:rPr>
              <a:t>SHapley Additive exPlanations</a:t>
            </a:r>
            <a:r>
              <a:rPr lang="en-US" altLang="zh-CN" dirty="0">
                <a:solidFill>
                  <a:schemeClr val="tx1"/>
                </a:solidFill>
                <a:latin typeface="JingDongLangZhengTi Regular" panose="02000500000000000000" charset="-122"/>
                <a:ea typeface="JingDongLangZhengTi Regular" panose="02000500000000000000" charset="-122"/>
                <a:cs typeface="JingDongLangZhengTi Regular" panose="02000500000000000000" charset="-122"/>
              </a:rPr>
              <a:t>):</a:t>
            </a:r>
            <a:r>
              <a:rPr lang="zh-CN" altLang="en-US" b="0" i="0" u="none" strike="noStrike"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rPr>
              <a:t>是一种</a:t>
            </a:r>
            <a:r>
              <a:rPr lang="zh-CN" altLang="en-US" dirty="0">
                <a:solidFill>
                  <a:schemeClr val="tx1"/>
                </a:solidFill>
                <a:latin typeface="JingDongLangZhengTi Regular" panose="02000500000000000000" charset="-122"/>
                <a:ea typeface="JingDongLangZhengTi Regular" panose="02000500000000000000" charset="-122"/>
                <a:cs typeface="JingDongLangZhengTi Regular" panose="02000500000000000000" charset="-122"/>
              </a:rPr>
              <a:t>博弈论</a:t>
            </a:r>
            <a:r>
              <a:rPr lang="zh-CN" altLang="en-US" b="0" i="0" u="none" strike="noStrike"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rPr>
              <a:t>方法，用于解释任何机器学习模型的输出。</a:t>
            </a:r>
            <a:r>
              <a:rPr lang="zh-CN"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虽然来源于合作博弈论，但只是以该思想作为载体。在进行局部解释时，</a:t>
            </a:r>
            <a:r>
              <a:rPr lang="en-US" altLang="zh-CN"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SHAP</a:t>
            </a:r>
            <a:r>
              <a:rPr lang="zh-CN" altLang="en-US"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的核心是计算其中每个特征变量的Shapley Value。</a:t>
            </a:r>
            <a:endParaRPr lang="zh-CN" altLang="en-US"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pPr algn="l"/>
            <a:endParaRPr lang="zh-CN" altLang="en-US"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pPr algn="l"/>
            <a:r>
              <a:rPr lang="zh-CN" altLang="en-US"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Shapley：代表对每个样本中的每个特征变量，都计算出它的Shapley Value</a:t>
            </a:r>
            <a:endParaRPr lang="zh-CN" altLang="en-US"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pPr algn="l"/>
            <a:r>
              <a:rPr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Additive</a:t>
            </a:r>
            <a:r>
              <a:rPr lang="zh-CN"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：代表对每一个样本而言，特征变量对应的</a:t>
            </a:r>
            <a:r>
              <a:rPr lang="zh-CN" altLang="en-US"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Shapley Value是可加的</a:t>
            </a:r>
            <a:endParaRPr lang="zh-CN"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pPr algn="l"/>
            <a:r>
              <a:rPr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exPlanation</a:t>
            </a:r>
            <a:r>
              <a:rPr lang="zh-CN"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：代表对单个样本的解释，即每个特征变量是如何影响模型的预测值</a:t>
            </a:r>
            <a:endParaRPr lang="zh-CN"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pPr algn="l"/>
            <a:endParaRPr lang="zh-CN" altLang="en-US" b="0" i="0" u="none" strike="noStrike"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endParaRPr>
          </a:p>
          <a:p>
            <a:pPr algn="l"/>
            <a:endParaRPr lang="zh-CN" altLang="en-US" b="0" i="0" u="none" strike="noStrike" dirty="0">
              <a:solidFill>
                <a:schemeClr val="tx1"/>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0700" y="365611"/>
            <a:ext cx="9537700" cy="369332"/>
          </a:xfrm>
        </p:spPr>
        <p:txBody>
          <a:bodyPr>
            <a:normAutofit fontScale="90000"/>
          </a:bodyPr>
          <a:lstStyle/>
          <a:p>
            <a:r>
              <a:rPr lang="en-US" sz="2400"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sz="2400"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简介</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pic>
        <p:nvPicPr>
          <p:cNvPr id="4" name="图片 3"/>
          <p:cNvPicPr>
            <a:picLocks noChangeAspect="1"/>
          </p:cNvPicPr>
          <p:nvPr/>
        </p:nvPicPr>
        <p:blipFill>
          <a:blip r:embed="rId1"/>
          <a:stretch>
            <a:fillRect/>
          </a:stretch>
        </p:blipFill>
        <p:spPr>
          <a:xfrm>
            <a:off x="10154685" y="226427"/>
            <a:ext cx="1762125" cy="647700"/>
          </a:xfrm>
          <a:prstGeom prst="rect">
            <a:avLst/>
          </a:prstGeom>
        </p:spPr>
      </p:pic>
      <p:pic>
        <p:nvPicPr>
          <p:cNvPr id="16" name="图片 15" descr="图片2"/>
          <p:cNvPicPr>
            <a:picLocks noChangeAspect="1"/>
          </p:cNvPicPr>
          <p:nvPr/>
        </p:nvPicPr>
        <p:blipFill>
          <a:blip r:embed="rId2"/>
          <a:stretch>
            <a:fillRect/>
          </a:stretch>
        </p:blipFill>
        <p:spPr>
          <a:xfrm>
            <a:off x="375920" y="2063750"/>
            <a:ext cx="6196965" cy="3212465"/>
          </a:xfrm>
          <a:prstGeom prst="rect">
            <a:avLst/>
          </a:prstGeom>
        </p:spPr>
      </p:pic>
      <p:pic>
        <p:nvPicPr>
          <p:cNvPr id="3" name="图片 2"/>
          <p:cNvPicPr>
            <a:picLocks noChangeAspect="1"/>
          </p:cNvPicPr>
          <p:nvPr/>
        </p:nvPicPr>
        <p:blipFill>
          <a:blip r:embed="rId3"/>
          <a:stretch>
            <a:fillRect/>
          </a:stretch>
        </p:blipFill>
        <p:spPr>
          <a:xfrm>
            <a:off x="7338695" y="2063750"/>
            <a:ext cx="3811905" cy="3212465"/>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sym typeface="+mn-ea"/>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sym typeface="+mn-ea"/>
              </a:rPr>
              <a:t>简介</a:t>
            </a:r>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sym typeface="+mn-ea"/>
              </a:rPr>
              <a:t>-</a:t>
            </a:r>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a:t>
            </a:r>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hapley Value</a:t>
            </a:r>
            <a:endPar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398145" y="1258570"/>
            <a:ext cx="11452225" cy="3969385"/>
          </a:xfrm>
          <a:prstGeom prst="rect">
            <a:avLst/>
          </a:prstGeom>
          <a:noFill/>
        </p:spPr>
        <p:txBody>
          <a:bodyPr wrap="square" rtlCol="0">
            <a:spAutoFit/>
          </a:bodyPr>
          <a:lstStyle/>
          <a:p>
            <a:r>
              <a:rPr lang="en-US" altLang="zh-CN" dirty="0">
                <a:solidFill>
                  <a:schemeClr val="tx1"/>
                </a:solidFill>
                <a:latin typeface="JingDongLangZhengTi Regular" panose="02000500000000000000" charset="-122"/>
                <a:ea typeface="JingDongLangZhengTi Regular" panose="02000500000000000000" charset="-122"/>
                <a:cs typeface="JingDongLangZhengTi Regular" panose="02000500000000000000" charset="-122"/>
                <a:sym typeface="+mn-ea"/>
              </a:rPr>
              <a:t>Shapley Value</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由加州大学教授罗伊德·夏普利（Lloyd Shapley）提出。夏普利值，来源于合作博弈理论，是一种基于贡献的分配方式。</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今天加班，一个程序</a:t>
            </a: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有</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500行代码需要编写，</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产品经理找了三个程序猿来完成，按照完成量发奖金：</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1号屌丝程序猿独立能写100行</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2号大神程序猿独立能写125行</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3号美女程序猿能写50行</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1,2号合作能写270行</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2,3号合作能写350行</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1,3号合作能写375行</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3个人共同能完成500行</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lang="zh-CN" b="0" i="0" u="none" strike="noStrike" dirty="0">
                <a:solidFill>
                  <a:srgbClr val="FF0000"/>
                </a:solidFill>
                <a:effectLst/>
                <a:latin typeface="JingDongLangZhengTi Regular" panose="02000500000000000000" charset="-122"/>
                <a:ea typeface="JingDongLangZhengTi Regular" panose="02000500000000000000" charset="-122"/>
                <a:cs typeface="JingDongLangZhengTi Regular" panose="02000500000000000000" charset="-122"/>
              </a:rPr>
              <a:t>但是，应该按照什么样的比例分配奖金呢？</a:t>
            </a:r>
            <a:endParaRPr lang="zh-CN" b="0" i="0" u="none" strike="noStrike" dirty="0">
              <a:solidFill>
                <a:srgbClr val="FF0000"/>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graphicFrame>
        <p:nvGraphicFramePr>
          <p:cNvPr id="4" name="表格 3"/>
          <p:cNvGraphicFramePr/>
          <p:nvPr>
            <p:custDataLst>
              <p:tags r:id="rId1"/>
            </p:custDataLst>
          </p:nvPr>
        </p:nvGraphicFramePr>
        <p:xfrm>
          <a:off x="6242050" y="2366010"/>
          <a:ext cx="5746750" cy="3566160"/>
        </p:xfrm>
        <a:graphic>
          <a:graphicData uri="http://schemas.openxmlformats.org/drawingml/2006/table">
            <a:tbl>
              <a:tblPr firstRow="1" bandRow="1">
                <a:tableStyleId>{5C22544A-7EE6-4342-B048-85BDC9FD1C3A}</a:tableStyleId>
              </a:tblPr>
              <a:tblGrid>
                <a:gridCol w="1149350"/>
                <a:gridCol w="1149350"/>
                <a:gridCol w="1149350"/>
                <a:gridCol w="1149350"/>
                <a:gridCol w="1149350"/>
              </a:tblGrid>
              <a:tr h="640080">
                <a:tc>
                  <a:txBody>
                    <a:bodyPr/>
                    <a:p>
                      <a:pPr algn="ctr">
                        <a:buNone/>
                      </a:pPr>
                      <a:r>
                        <a:rPr lang="zh-CN" altLang="en-US">
                          <a:latin typeface="JingDongLangZhengTi Regular" panose="02000500000000000000" charset="-122"/>
                          <a:ea typeface="JingDongLangZhengTi Regular" panose="02000500000000000000" charset="-122"/>
                        </a:rPr>
                        <a:t>概率</a:t>
                      </a:r>
                      <a:endParaRPr lang="zh-CN" altLang="en-US">
                        <a:latin typeface="JingDongLangZhengTi Regular" panose="02000500000000000000" charset="-122"/>
                        <a:ea typeface="JingDongLangZhengTi Regular" panose="02000500000000000000" charset="-122"/>
                      </a:endParaRPr>
                    </a:p>
                  </a:txBody>
                  <a:tcPr/>
                </a:tc>
                <a:tc>
                  <a:txBody>
                    <a:bodyPr/>
                    <a:p>
                      <a:pPr algn="ctr">
                        <a:buNone/>
                      </a:pPr>
                      <a:r>
                        <a:rPr lang="zh-CN" altLang="en-US">
                          <a:latin typeface="JingDongLangZhengTi Regular" panose="02000500000000000000" charset="-122"/>
                          <a:ea typeface="JingDongLangZhengTi Regular" panose="02000500000000000000" charset="-122"/>
                        </a:rPr>
                        <a:t>顺序</a:t>
                      </a:r>
                      <a:endParaRPr lang="zh-CN" altLang="en-US">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cs typeface="JingDongLangZhengTi Regular" panose="02000500000000000000" charset="-122"/>
                        </a:rPr>
                        <a:t>1</a:t>
                      </a:r>
                      <a:r>
                        <a:rPr lang="zh-CN" altLang="en-US">
                          <a:latin typeface="JingDongLangZhengTi Regular" panose="02000500000000000000" charset="-122"/>
                          <a:ea typeface="JingDongLangZhengTi Regular" panose="02000500000000000000" charset="-122"/>
                          <a:cs typeface="JingDongLangZhengTi Regular" panose="02000500000000000000" charset="-122"/>
                        </a:rPr>
                        <a:t>号的边际贡献</a:t>
                      </a:r>
                      <a:endParaRPr lang="zh-CN" altLang="en-US">
                        <a:latin typeface="JingDongLangZhengTi Regular" panose="02000500000000000000" charset="-122"/>
                        <a:ea typeface="JingDongLangZhengTi Regular" panose="02000500000000000000" charset="-122"/>
                        <a:cs typeface="JingDongLangZhengTi Regular" panose="02000500000000000000" charset="-122"/>
                      </a:endParaRPr>
                    </a:p>
                  </a:txBody>
                  <a:tcPr/>
                </a:tc>
                <a:tc>
                  <a:txBody>
                    <a:bodyPr/>
                    <a:p>
                      <a:pPr algn="ctr">
                        <a:buNone/>
                      </a:pPr>
                      <a:r>
                        <a:rPr lang="en-US" altLang="zh-CN" sz="1800">
                          <a:latin typeface="JingDongLangZhengTi Regular" panose="02000500000000000000" charset="-122"/>
                          <a:ea typeface="JingDongLangZhengTi Regular" panose="02000500000000000000" charset="-122"/>
                          <a:cs typeface="JingDongLangZhengTi Regular" panose="02000500000000000000" charset="-122"/>
                          <a:sym typeface="+mn-ea"/>
                        </a:rPr>
                        <a:t>2</a:t>
                      </a:r>
                      <a:r>
                        <a:rPr lang="zh-CN" altLang="en-US" sz="1800">
                          <a:latin typeface="JingDongLangZhengTi Regular" panose="02000500000000000000" charset="-122"/>
                          <a:ea typeface="JingDongLangZhengTi Regular" panose="02000500000000000000" charset="-122"/>
                          <a:cs typeface="JingDongLangZhengTi Regular" panose="02000500000000000000" charset="-122"/>
                          <a:sym typeface="+mn-ea"/>
                        </a:rPr>
                        <a:t>号的边际贡献</a:t>
                      </a:r>
                      <a:endParaRPr lang="zh-CN" altLang="en-US">
                        <a:latin typeface="JingDongLangZhengTi Regular" panose="02000500000000000000" charset="-122"/>
                        <a:ea typeface="JingDongLangZhengTi Regular" panose="02000500000000000000" charset="-122"/>
                        <a:cs typeface="JingDongLangZhengTi Regular" panose="02000500000000000000" charset="-122"/>
                      </a:endParaRPr>
                    </a:p>
                  </a:txBody>
                  <a:tcPr/>
                </a:tc>
                <a:tc>
                  <a:txBody>
                    <a:bodyPr/>
                    <a:p>
                      <a:pPr algn="ctr">
                        <a:buNone/>
                      </a:pPr>
                      <a:r>
                        <a:rPr lang="en-US" altLang="zh-CN" sz="1800">
                          <a:latin typeface="JingDongLangZhengTi Regular" panose="02000500000000000000" charset="-122"/>
                          <a:ea typeface="JingDongLangZhengTi Regular" panose="02000500000000000000" charset="-122"/>
                          <a:cs typeface="JingDongLangZhengTi Regular" panose="02000500000000000000" charset="-122"/>
                          <a:sym typeface="+mn-ea"/>
                        </a:rPr>
                        <a:t>3</a:t>
                      </a:r>
                      <a:r>
                        <a:rPr lang="zh-CN" altLang="en-US" sz="1800">
                          <a:latin typeface="JingDongLangZhengTi Regular" panose="02000500000000000000" charset="-122"/>
                          <a:ea typeface="JingDongLangZhengTi Regular" panose="02000500000000000000" charset="-122"/>
                          <a:cs typeface="JingDongLangZhengTi Regular" panose="02000500000000000000" charset="-122"/>
                          <a:sym typeface="+mn-ea"/>
                        </a:rPr>
                        <a:t>号的边际贡献</a:t>
                      </a:r>
                      <a:endParaRPr lang="zh-CN" altLang="en-US">
                        <a:latin typeface="JingDongLangZhengTi Regular" panose="02000500000000000000" charset="-122"/>
                        <a:ea typeface="JingDongLangZhengTi Regular" panose="02000500000000000000" charset="-122"/>
                        <a:cs typeface="JingDongLangZhengTi Regular" panose="02000500000000000000" charset="-122"/>
                      </a:endParaRPr>
                    </a:p>
                  </a:txBody>
                  <a:tcPr/>
                </a:tc>
              </a:tr>
              <a:tr h="365760">
                <a:tc>
                  <a:txBody>
                    <a:bodyPr/>
                    <a:p>
                      <a:pPr algn="ctr">
                        <a:buNone/>
                      </a:pPr>
                      <a:r>
                        <a:rPr lang="en-US" altLang="zh-CN">
                          <a:latin typeface="JingDongLangZhengTi Regular" panose="02000500000000000000" charset="-122"/>
                          <a:ea typeface="JingDongLangZhengTi Regular" panose="02000500000000000000" charset="-122"/>
                        </a:rPr>
                        <a:t>1/6</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1,2,3</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100</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170</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230</a:t>
                      </a:r>
                      <a:endParaRPr lang="en-US" altLang="zh-CN">
                        <a:latin typeface="JingDongLangZhengTi Regular" panose="02000500000000000000" charset="-122"/>
                        <a:ea typeface="JingDongLangZhengTi Regular" panose="02000500000000000000" charset="-122"/>
                      </a:endParaRPr>
                    </a:p>
                  </a:txBody>
                  <a:tcPr/>
                </a:tc>
              </a:tr>
              <a:tr h="365760">
                <a:tc>
                  <a:txBody>
                    <a:bodyPr/>
                    <a:p>
                      <a:pPr algn="ctr">
                        <a:buNone/>
                      </a:pPr>
                      <a:r>
                        <a:rPr lang="en-US" altLang="zh-CN" sz="1800">
                          <a:latin typeface="JingDongLangZhengTi Regular" panose="02000500000000000000" charset="-122"/>
                          <a:ea typeface="JingDongLangZhengTi Regular" panose="02000500000000000000" charset="-122"/>
                          <a:sym typeface="+mn-ea"/>
                        </a:rPr>
                        <a:t>1/6</a:t>
                      </a:r>
                      <a:endParaRPr lang="en-US" altLang="zh-CN" sz="1800">
                        <a:latin typeface="JingDongLangZhengTi Regular" panose="02000500000000000000" charset="-122"/>
                        <a:ea typeface="JingDongLangZhengTi Regular" panose="02000500000000000000" charset="-122"/>
                        <a:sym typeface="+mn-ea"/>
                      </a:endParaRPr>
                    </a:p>
                  </a:txBody>
                  <a:tcPr/>
                </a:tc>
                <a:tc>
                  <a:txBody>
                    <a:bodyPr/>
                    <a:p>
                      <a:pPr algn="ctr">
                        <a:buNone/>
                      </a:pPr>
                      <a:r>
                        <a:rPr lang="en-US" altLang="zh-CN">
                          <a:latin typeface="JingDongLangZhengTi Regular" panose="02000500000000000000" charset="-122"/>
                          <a:ea typeface="JingDongLangZhengTi Regular" panose="02000500000000000000" charset="-122"/>
                        </a:rPr>
                        <a:t>1,3,2</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100</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125</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275</a:t>
                      </a:r>
                      <a:endParaRPr lang="en-US" altLang="zh-CN">
                        <a:latin typeface="JingDongLangZhengTi Regular" panose="02000500000000000000" charset="-122"/>
                        <a:ea typeface="JingDongLangZhengTi Regular" panose="02000500000000000000" charset="-122"/>
                      </a:endParaRPr>
                    </a:p>
                  </a:txBody>
                  <a:tcPr/>
                </a:tc>
              </a:tr>
              <a:tr h="365760">
                <a:tc>
                  <a:txBody>
                    <a:bodyPr/>
                    <a:p>
                      <a:pPr algn="ctr">
                        <a:buNone/>
                      </a:pPr>
                      <a:r>
                        <a:rPr lang="en-US" altLang="zh-CN" sz="1800">
                          <a:latin typeface="JingDongLangZhengTi Regular" panose="02000500000000000000" charset="-122"/>
                          <a:ea typeface="JingDongLangZhengTi Regular" panose="02000500000000000000" charset="-122"/>
                          <a:sym typeface="+mn-ea"/>
                        </a:rPr>
                        <a:t>1/6</a:t>
                      </a:r>
                      <a:endParaRPr lang="en-US" altLang="zh-CN" sz="1800">
                        <a:latin typeface="JingDongLangZhengTi Regular" panose="02000500000000000000" charset="-122"/>
                        <a:ea typeface="JingDongLangZhengTi Regular" panose="02000500000000000000" charset="-122"/>
                        <a:sym typeface="+mn-ea"/>
                      </a:endParaRPr>
                    </a:p>
                  </a:txBody>
                  <a:tcPr/>
                </a:tc>
                <a:tc>
                  <a:txBody>
                    <a:bodyPr/>
                    <a:p>
                      <a:pPr algn="ctr">
                        <a:buNone/>
                      </a:pPr>
                      <a:r>
                        <a:rPr lang="en-US" altLang="zh-CN">
                          <a:latin typeface="JingDongLangZhengTi Regular" panose="02000500000000000000" charset="-122"/>
                          <a:ea typeface="JingDongLangZhengTi Regular" panose="02000500000000000000" charset="-122"/>
                        </a:rPr>
                        <a:t>2,1,3</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145</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125</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230</a:t>
                      </a:r>
                      <a:endParaRPr lang="en-US" altLang="zh-CN">
                        <a:latin typeface="JingDongLangZhengTi Regular" panose="02000500000000000000" charset="-122"/>
                        <a:ea typeface="JingDongLangZhengTi Regular" panose="02000500000000000000" charset="-122"/>
                      </a:endParaRPr>
                    </a:p>
                  </a:txBody>
                  <a:tcPr/>
                </a:tc>
              </a:tr>
              <a:tr h="365760">
                <a:tc>
                  <a:txBody>
                    <a:bodyPr/>
                    <a:p>
                      <a:pPr algn="ctr">
                        <a:buNone/>
                      </a:pPr>
                      <a:r>
                        <a:rPr lang="en-US" altLang="zh-CN" sz="1800">
                          <a:latin typeface="JingDongLangZhengTi Regular" panose="02000500000000000000" charset="-122"/>
                          <a:ea typeface="JingDongLangZhengTi Regular" panose="02000500000000000000" charset="-122"/>
                          <a:sym typeface="+mn-ea"/>
                        </a:rPr>
                        <a:t>1/6</a:t>
                      </a:r>
                      <a:endParaRPr lang="en-US" altLang="zh-CN" sz="1800">
                        <a:latin typeface="JingDongLangZhengTi Regular" panose="02000500000000000000" charset="-122"/>
                        <a:ea typeface="JingDongLangZhengTi Regular" panose="02000500000000000000" charset="-122"/>
                        <a:sym typeface="+mn-ea"/>
                      </a:endParaRPr>
                    </a:p>
                  </a:txBody>
                  <a:tcPr/>
                </a:tc>
                <a:tc>
                  <a:txBody>
                    <a:bodyPr/>
                    <a:p>
                      <a:pPr algn="ctr">
                        <a:buNone/>
                      </a:pPr>
                      <a:r>
                        <a:rPr lang="en-US" altLang="zh-CN">
                          <a:latin typeface="JingDongLangZhengTi Regular" panose="02000500000000000000" charset="-122"/>
                          <a:ea typeface="JingDongLangZhengTi Regular" panose="02000500000000000000" charset="-122"/>
                        </a:rPr>
                        <a:t>2,3,1</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150</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125</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225</a:t>
                      </a:r>
                      <a:endParaRPr lang="en-US" altLang="zh-CN">
                        <a:latin typeface="JingDongLangZhengTi Regular" panose="02000500000000000000" charset="-122"/>
                        <a:ea typeface="JingDongLangZhengTi Regular" panose="02000500000000000000" charset="-122"/>
                      </a:endParaRPr>
                    </a:p>
                  </a:txBody>
                  <a:tcPr/>
                </a:tc>
              </a:tr>
              <a:tr h="365760">
                <a:tc>
                  <a:txBody>
                    <a:bodyPr/>
                    <a:p>
                      <a:pPr algn="ctr">
                        <a:buNone/>
                      </a:pPr>
                      <a:r>
                        <a:rPr lang="en-US" altLang="zh-CN" sz="1800">
                          <a:latin typeface="JingDongLangZhengTi Regular" panose="02000500000000000000" charset="-122"/>
                          <a:ea typeface="JingDongLangZhengTi Regular" panose="02000500000000000000" charset="-122"/>
                          <a:sym typeface="+mn-ea"/>
                        </a:rPr>
                        <a:t>1/6</a:t>
                      </a:r>
                      <a:endParaRPr lang="en-US" altLang="zh-CN" sz="1800">
                        <a:latin typeface="JingDongLangZhengTi Regular" panose="02000500000000000000" charset="-122"/>
                        <a:ea typeface="JingDongLangZhengTi Regular" panose="02000500000000000000" charset="-122"/>
                        <a:sym typeface="+mn-ea"/>
                      </a:endParaRPr>
                    </a:p>
                  </a:txBody>
                  <a:tcPr/>
                </a:tc>
                <a:tc>
                  <a:txBody>
                    <a:bodyPr/>
                    <a:p>
                      <a:pPr algn="ctr">
                        <a:buNone/>
                      </a:pPr>
                      <a:r>
                        <a:rPr lang="en-US" altLang="zh-CN">
                          <a:latin typeface="JingDongLangZhengTi Regular" panose="02000500000000000000" charset="-122"/>
                          <a:ea typeface="JingDongLangZhengTi Regular" panose="02000500000000000000" charset="-122"/>
                        </a:rPr>
                        <a:t>3,1,2</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325</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125</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50</a:t>
                      </a:r>
                      <a:endParaRPr lang="en-US" altLang="zh-CN">
                        <a:latin typeface="JingDongLangZhengTi Regular" panose="02000500000000000000" charset="-122"/>
                        <a:ea typeface="JingDongLangZhengTi Regular" panose="02000500000000000000" charset="-122"/>
                      </a:endParaRPr>
                    </a:p>
                  </a:txBody>
                  <a:tcPr/>
                </a:tc>
              </a:tr>
              <a:tr h="365760">
                <a:tc>
                  <a:txBody>
                    <a:bodyPr/>
                    <a:p>
                      <a:pPr algn="ctr">
                        <a:buNone/>
                      </a:pPr>
                      <a:r>
                        <a:rPr lang="en-US" altLang="zh-CN" sz="1800">
                          <a:latin typeface="JingDongLangZhengTi Regular" panose="02000500000000000000" charset="-122"/>
                          <a:ea typeface="JingDongLangZhengTi Regular" panose="02000500000000000000" charset="-122"/>
                          <a:sym typeface="+mn-ea"/>
                        </a:rPr>
                        <a:t>1/6</a:t>
                      </a:r>
                      <a:endParaRPr lang="en-US" altLang="zh-CN" sz="1800">
                        <a:latin typeface="JingDongLangZhengTi Regular" panose="02000500000000000000" charset="-122"/>
                        <a:ea typeface="JingDongLangZhengTi Regular" panose="02000500000000000000" charset="-122"/>
                        <a:sym typeface="+mn-ea"/>
                      </a:endParaRPr>
                    </a:p>
                  </a:txBody>
                  <a:tcPr/>
                </a:tc>
                <a:tc>
                  <a:txBody>
                    <a:bodyPr/>
                    <a:p>
                      <a:pPr algn="ctr">
                        <a:buNone/>
                      </a:pPr>
                      <a:r>
                        <a:rPr lang="en-US" altLang="zh-CN">
                          <a:latin typeface="JingDongLangZhengTi Regular" panose="02000500000000000000" charset="-122"/>
                          <a:ea typeface="JingDongLangZhengTi Regular" panose="02000500000000000000" charset="-122"/>
                        </a:rPr>
                        <a:t>3,2,1</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150</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300</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50</a:t>
                      </a:r>
                      <a:endParaRPr lang="en-US" altLang="zh-CN">
                        <a:latin typeface="JingDongLangZhengTi Regular" panose="02000500000000000000" charset="-122"/>
                        <a:ea typeface="JingDongLangZhengTi Regular" panose="02000500000000000000" charset="-122"/>
                      </a:endParaRPr>
                    </a:p>
                  </a:txBody>
                  <a:tcPr/>
                </a:tc>
              </a:tr>
              <a:tr h="365760">
                <a:tc gridSpan="2">
                  <a:txBody>
                    <a:bodyPr/>
                    <a:p>
                      <a:pPr algn="ctr">
                        <a:buNone/>
                      </a:pPr>
                      <a:r>
                        <a:rPr lang="en-US" altLang="zh-CN">
                          <a:latin typeface="JingDongLangZhengTi Regular" panose="02000500000000000000" charset="-122"/>
                          <a:ea typeface="JingDongLangZhengTi Regular" panose="02000500000000000000" charset="-122"/>
                        </a:rPr>
                        <a:t>Shapley Value</a:t>
                      </a:r>
                      <a:endParaRPr lang="en-US" altLang="zh-CN">
                        <a:latin typeface="JingDongLangZhengTi Regular" panose="02000500000000000000" charset="-122"/>
                        <a:ea typeface="JingDongLangZhengTi Regular" panose="02000500000000000000" charset="-122"/>
                      </a:endParaRPr>
                    </a:p>
                  </a:txBody>
                  <a:tcPr/>
                </a:tc>
                <a:tc hMerge="1">
                  <a:tcPr/>
                </a:tc>
                <a:tc>
                  <a:txBody>
                    <a:bodyPr/>
                    <a:p>
                      <a:pPr algn="ctr">
                        <a:buNone/>
                      </a:pPr>
                      <a:r>
                        <a:rPr lang="en-US" altLang="zh-CN">
                          <a:latin typeface="JingDongLangZhengTi Regular" panose="02000500000000000000" charset="-122"/>
                          <a:ea typeface="JingDongLangZhengTi Regular" panose="02000500000000000000" charset="-122"/>
                        </a:rPr>
                        <a:t>161.67</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161.67</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a:latin typeface="JingDongLangZhengTi Regular" panose="02000500000000000000" charset="-122"/>
                          <a:ea typeface="JingDongLangZhengTi Regular" panose="02000500000000000000" charset="-122"/>
                        </a:rPr>
                        <a:t>176.67</a:t>
                      </a:r>
                      <a:endParaRPr lang="en-US" altLang="zh-CN">
                        <a:latin typeface="JingDongLangZhengTi Regular" panose="02000500000000000000" charset="-122"/>
                        <a:ea typeface="JingDongLangZhengTi Regular" panose="02000500000000000000" charset="-122"/>
                      </a:endParaRPr>
                    </a:p>
                  </a:txBody>
                  <a:tcPr/>
                </a:tc>
              </a:tr>
              <a:tr h="365760">
                <a:tc gridSpan="2">
                  <a:txBody>
                    <a:bodyPr/>
                    <a:p>
                      <a:pPr algn="ctr">
                        <a:buNone/>
                      </a:pPr>
                      <a:r>
                        <a:rPr lang="en-US" altLang="zh-CN">
                          <a:latin typeface="JingDongLangZhengTi Regular" panose="02000500000000000000" charset="-122"/>
                          <a:ea typeface="JingDongLangZhengTi Regular" panose="02000500000000000000" charset="-122"/>
                        </a:rPr>
                        <a:t>Ratio</a:t>
                      </a:r>
                      <a:endParaRPr lang="en-US" altLang="zh-CN">
                        <a:latin typeface="JingDongLangZhengTi Regular" panose="02000500000000000000" charset="-122"/>
                        <a:ea typeface="JingDongLangZhengTi Regular" panose="02000500000000000000" charset="-122"/>
                      </a:endParaRPr>
                    </a:p>
                  </a:txBody>
                  <a:tcPr/>
                </a:tc>
                <a:tc hMerge="1">
                  <a:tcPr/>
                </a:tc>
                <a:tc>
                  <a:txBody>
                    <a:bodyPr/>
                    <a:p>
                      <a:pPr algn="ctr">
                        <a:buNone/>
                      </a:pPr>
                      <a:r>
                        <a:rPr lang="en-US" altLang="zh-CN">
                          <a:latin typeface="JingDongLangZhengTi Regular" panose="02000500000000000000" charset="-122"/>
                          <a:ea typeface="JingDongLangZhengTi Regular" panose="02000500000000000000" charset="-122"/>
                        </a:rPr>
                        <a:t>32.33%</a:t>
                      </a:r>
                      <a:endParaRPr lang="en-US" altLang="zh-CN">
                        <a:latin typeface="JingDongLangZhengTi Regular" panose="02000500000000000000" charset="-122"/>
                        <a:ea typeface="JingDongLangZhengTi Regular" panose="02000500000000000000" charset="-122"/>
                      </a:endParaRPr>
                    </a:p>
                  </a:txBody>
                  <a:tcPr/>
                </a:tc>
                <a:tc>
                  <a:txBody>
                    <a:bodyPr/>
                    <a:p>
                      <a:pPr algn="ctr">
                        <a:buNone/>
                      </a:pPr>
                      <a:r>
                        <a:rPr lang="en-US" altLang="zh-CN" sz="1800">
                          <a:latin typeface="JingDongLangZhengTi Regular" panose="02000500000000000000" charset="-122"/>
                          <a:ea typeface="JingDongLangZhengTi Regular" panose="02000500000000000000" charset="-122"/>
                          <a:sym typeface="+mn-ea"/>
                        </a:rPr>
                        <a:t>32.33%</a:t>
                      </a:r>
                      <a:endParaRPr lang="zh-CN" altLang="en-US">
                        <a:latin typeface="JingDongLangZhengTi Regular" panose="02000500000000000000" charset="-122"/>
                        <a:ea typeface="JingDongLangZhengTi Regular" panose="02000500000000000000" charset="-122"/>
                      </a:endParaRPr>
                    </a:p>
                  </a:txBody>
                  <a:tcPr/>
                </a:tc>
                <a:tc>
                  <a:txBody>
                    <a:bodyPr/>
                    <a:p>
                      <a:pPr algn="ctr">
                        <a:buNone/>
                      </a:pPr>
                      <a:r>
                        <a:rPr lang="en-US" altLang="zh-CN" sz="1800">
                          <a:latin typeface="JingDongLangZhengTi Regular" panose="02000500000000000000" charset="-122"/>
                          <a:ea typeface="JingDongLangZhengTi Regular" panose="02000500000000000000" charset="-122"/>
                          <a:sym typeface="+mn-ea"/>
                        </a:rPr>
                        <a:t>35.33%</a:t>
                      </a:r>
                      <a:endParaRPr lang="zh-CN" altLang="en-US">
                        <a:latin typeface="JingDongLangZhengTi Regular" panose="02000500000000000000" charset="-122"/>
                        <a:ea typeface="JingDongLangZhengTi Regular" panose="02000500000000000000" charset="-122"/>
                      </a:endParaRPr>
                    </a:p>
                  </a:txBody>
                  <a:tcPr/>
                </a:tc>
              </a:tr>
            </a:tbl>
          </a:graphicData>
        </a:graphic>
      </p:graphicFrame>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的</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起源</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847090" y="1372870"/>
            <a:ext cx="10497185" cy="3969385"/>
          </a:xfrm>
          <a:prstGeom prst="rect">
            <a:avLst/>
          </a:prstGeom>
          <a:noFill/>
        </p:spPr>
        <p:txBody>
          <a:bodyPr wrap="square" rtlCol="0">
            <a:spAutoFit/>
          </a:bodyPr>
          <a:lstStyle/>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SHAP构建一个加性的解释模型，所有的特征都视为“贡献者”。对于每个预测样本，模型都产生一个预测值，SHAP value就是该样本中每个特征所分配到的数值。</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假设第i个样本为x</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，第i个样本的第j个特征为x</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i,j</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，模型对第i个样本的预测值为y</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，整个模型的基线（基线值等于训练集的目标变量的拟合值的均值）为y</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base</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，那么SHAP value服从以下等式。yi=y</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base</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+f(x</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i,1</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)+f(x</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i,2</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)+⋯+f(x</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i,k</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a:t>
            </a: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a:t>
            </a:r>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其中f(x</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a:t>
            </a:r>
            <a:r>
              <a:rPr lang="en-US"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j</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)为x</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i,j</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的SHAP值。</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直观上看，f(x</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i,1</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)就是</a:t>
            </a: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第</a:t>
            </a:r>
            <a:r>
              <a:rPr lang="en-US" alt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a:t>
            </a:r>
            <a:r>
              <a:rPr lang="zh-CN" altLang="en-US"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个样本中第</a:t>
            </a:r>
            <a:r>
              <a:rPr lang="en-US" alt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1</a:t>
            </a:r>
            <a:r>
              <a:rPr lang="zh-CN" altLang="en-US"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个特征</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对y</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的贡献值，当f(x</a:t>
            </a:r>
            <a:r>
              <a:rPr b="0" i="0" u="none" strike="noStrike" baseline="-25000"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i,1</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)&gt;0，说明该特征提升了预测值，</a:t>
            </a:r>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有</a:t>
            </a:r>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正向作用；反之，说明该特征使得预测值降低，有反作用。</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SHAP value最大的优势是SHAP能对于反映出每一个样本中的特征的影响力，而且还表现出影响的正负性。</a:t>
            </a:r>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的部分图形</a:t>
            </a:r>
            <a:r>
              <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rPr>
              <a:t>展示</a:t>
            </a:r>
            <a:endParaRPr lang="zh-CN" altLang="en-US" dirty="0">
              <a:solidFill>
                <a:schemeClr val="accent1"/>
              </a:solidFill>
              <a:latin typeface="JingDongLangZhengTi Regular" panose="02000500000000000000" charset="-122"/>
              <a:ea typeface="JingDongLangZhengTi Regular" panose="02000500000000000000" charset="-122"/>
              <a:cs typeface="JingDongLangZhengTi Regular" panose="02000500000000000000" charset="-122"/>
            </a:endParaRPr>
          </a:p>
        </p:txBody>
      </p:sp>
      <p:sp>
        <p:nvSpPr>
          <p:cNvPr id="3" name="文本框 2"/>
          <p:cNvSpPr txBox="1"/>
          <p:nvPr/>
        </p:nvSpPr>
        <p:spPr>
          <a:xfrm>
            <a:off x="656590" y="1233170"/>
            <a:ext cx="10497185" cy="5354320"/>
          </a:xfrm>
          <a:prstGeom prst="rect">
            <a:avLst/>
          </a:prstGeom>
          <a:noFill/>
        </p:spPr>
        <p:txBody>
          <a:bodyPr wrap="square" rtlCol="0">
            <a:spAutoFit/>
          </a:bodyPr>
          <a:lstStyle/>
          <a:p>
            <a:r>
              <a:rPr lang="zh-CN"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总体特征图，针对整体特征</a:t>
            </a:r>
            <a:r>
              <a:rPr lang="zh-CN"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重要性进行可视化展示</a:t>
            </a:r>
            <a:endParaRPr lang="zh-CN"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r>
              <a:rPr lang="zh-CN"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rPr>
              <a:t>shap.plots.bar(shap_values)</a:t>
            </a:r>
            <a:endParaRPr lang="zh-CN"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sym typeface="+mn-ea"/>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endPar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a:p>
            <a:r>
              <a:rPr 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每个特征的全局重要性：每个样本中每个特征对应</a:t>
            </a:r>
            <a:r>
              <a:rPr lang="en-US" altLang="zh-CN"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shap</a:t>
            </a:r>
            <a:r>
              <a:rPr lang="zh-CN" altLang="en-US"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值绝对值取</a:t>
            </a:r>
            <a:r>
              <a:rPr lang="zh-CN" altLang="en-US"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rPr>
              <a:t>平均</a:t>
            </a:r>
            <a:endParaRPr lang="zh-CN" altLang="en-US" b="0" i="0" u="none" strike="noStrike" dirty="0">
              <a:solidFill>
                <a:srgbClr val="4D4D4D"/>
              </a:solidFill>
              <a:effectLst/>
              <a:latin typeface="JingDongLangZhengTi Regular" panose="02000500000000000000" charset="-122"/>
              <a:ea typeface="JingDongLangZhengTi Regular" panose="02000500000000000000" charset="-122"/>
              <a:cs typeface="JingDongLangZhengTi Regular" panose="02000500000000000000" charset="-122"/>
            </a:endParaRPr>
          </a:p>
        </p:txBody>
      </p:sp>
      <p:pic>
        <p:nvPicPr>
          <p:cNvPr id="7" name="图片 6"/>
          <p:cNvPicPr>
            <a:picLocks noChangeAspect="1"/>
          </p:cNvPicPr>
          <p:nvPr/>
        </p:nvPicPr>
        <p:blipFill>
          <a:blip r:embed="rId1"/>
          <a:stretch>
            <a:fillRect/>
          </a:stretch>
        </p:blipFill>
        <p:spPr>
          <a:xfrm>
            <a:off x="2225675" y="1878330"/>
            <a:ext cx="6128385" cy="3855085"/>
          </a:xfrm>
          <a:prstGeom prst="rect">
            <a:avLst/>
          </a:prstGeom>
        </p:spPr>
      </p:pic>
    </p:spTree>
  </p:cSld>
  <p:clrMapOvr>
    <a:masterClrMapping/>
  </p:clrMapOvr>
  <p:transition>
    <p:fade/>
  </p:transition>
</p:sld>
</file>

<file path=ppt/tags/tag1.xml><?xml version="1.0" encoding="utf-8"?>
<p:tagLst xmlns:p="http://schemas.openxmlformats.org/presentationml/2006/main">
  <p:tag name="KSO_WM_UNIT_TABLE_BEAUTIFY" val="smartTable{19cd47d0-f8e0-4b82-8f9d-ce658476ffde}"/>
  <p:tag name="TABLE_ENDDRAG_ORIGIN_RECT" val="452*252"/>
  <p:tag name="TABLE_ENDDRAG_RECT" val="472*214*452*25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3033</Words>
  <Application>WPS 演示</Application>
  <PresentationFormat>宽屏</PresentationFormat>
  <Paragraphs>310</Paragraphs>
  <Slides>19</Slides>
  <Notes>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19</vt:i4>
      </vt:variant>
    </vt:vector>
  </HeadingPairs>
  <TitlesOfParts>
    <vt:vector size="40" baseType="lpstr">
      <vt:lpstr>Arial</vt:lpstr>
      <vt:lpstr>宋体</vt:lpstr>
      <vt:lpstr>Wingdings</vt:lpstr>
      <vt:lpstr>Wingdings 2</vt:lpstr>
      <vt:lpstr>JingDongLangZhengTi Regular</vt:lpstr>
      <vt:lpstr>Wingdings</vt:lpstr>
      <vt:lpstr>京东朗正体 玲珑</vt:lpstr>
      <vt:lpstr>等线</vt:lpstr>
      <vt:lpstr>汉仪中等线KW</vt:lpstr>
      <vt:lpstr>微软雅黑</vt:lpstr>
      <vt:lpstr>汉仪旗黑</vt:lpstr>
      <vt:lpstr>宋体</vt:lpstr>
      <vt:lpstr>Arial Unicode MS</vt:lpstr>
      <vt:lpstr>等线 Light</vt:lpstr>
      <vt:lpstr>Calibri</vt:lpstr>
      <vt:lpstr>Helvetica Neue</vt:lpstr>
      <vt:lpstr>汉仪书宋二KW</vt:lpstr>
      <vt:lpstr/>
      <vt:lpstr>苹方-简</vt:lpstr>
      <vt:lpstr>JingDongLangZhengTi Semilight</vt:lpstr>
      <vt:lpstr>Office 主题​​</vt:lpstr>
      <vt:lpstr>PowerPoint 演示文稿</vt:lpstr>
      <vt:lpstr>目录</vt:lpstr>
      <vt:lpstr>数据集-波士顿房价预测</vt:lpstr>
      <vt:lpstr>SHAP和Feature importance</vt:lpstr>
      <vt:lpstr>SHAP简介</vt:lpstr>
      <vt:lpstr>SHAP简介</vt:lpstr>
      <vt:lpstr>Shapley Value</vt:lpstr>
      <vt:lpstr>SHAP的起源</vt:lpstr>
      <vt:lpstr>SHAP的部分图形展示</vt:lpstr>
      <vt:lpstr>SHAP的部分图形展示</vt:lpstr>
      <vt:lpstr>SHAP的部分图形展示</vt:lpstr>
      <vt:lpstr>SHAP的部分图形展示</vt:lpstr>
      <vt:lpstr>SHAP的部分图形展示</vt:lpstr>
      <vt:lpstr>SHAP的部分图形展示</vt:lpstr>
      <vt:lpstr>SHAP的部分图形展示</vt:lpstr>
      <vt:lpstr>SHAP的部分图形展示</vt:lpstr>
      <vt:lpstr>Text examples</vt:lpstr>
      <vt:lpstr>Image examples</vt:lpstr>
      <vt:lpstr>参考文档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yesterday</cp:lastModifiedBy>
  <cp:revision>11</cp:revision>
  <dcterms:created xsi:type="dcterms:W3CDTF">2023-07-19T14:02:58Z</dcterms:created>
  <dcterms:modified xsi:type="dcterms:W3CDTF">2023-07-19T14:02:58Z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AFEA8E0AA90267C5BB05A46461FCC2F1_42</vt:lpwstr>
  </property>
  <property fmtid="{D5CDD505-2E9C-101B-9397-08002B2CF9AE}" pid="3" name="KSOProductBuildVer">
    <vt:lpwstr>2052-5.2.0.7734</vt:lpwstr>
  </property>
</Properties>
</file>